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1" r:id="rId2"/>
    <p:sldId id="302" r:id="rId3"/>
    <p:sldId id="303" r:id="rId4"/>
    <p:sldId id="295" r:id="rId5"/>
    <p:sldId id="297" r:id="rId6"/>
    <p:sldId id="298" r:id="rId7"/>
    <p:sldId id="294" r:id="rId8"/>
    <p:sldId id="305" r:id="rId9"/>
    <p:sldId id="265" r:id="rId10"/>
    <p:sldId id="268" r:id="rId11"/>
    <p:sldId id="269" r:id="rId12"/>
    <p:sldId id="300" r:id="rId13"/>
    <p:sldId id="290" r:id="rId14"/>
    <p:sldId id="289" r:id="rId15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6B3"/>
    <a:srgbClr val="F2C1F7"/>
    <a:srgbClr val="FC8604"/>
    <a:srgbClr val="FEE0A4"/>
    <a:srgbClr val="CCFF66"/>
    <a:srgbClr val="FF0066"/>
    <a:srgbClr val="FB9B9B"/>
    <a:srgbClr val="E5F6FB"/>
    <a:srgbClr val="CC66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0644" autoAdjust="0"/>
    <p:restoredTop sz="98925" autoAdjust="0"/>
  </p:normalViewPr>
  <p:slideViewPr>
    <p:cSldViewPr>
      <p:cViewPr>
        <p:scale>
          <a:sx n="70" d="100"/>
          <a:sy n="70" d="100"/>
        </p:scale>
        <p:origin x="-115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F014B99B-BC0F-4D51-AA35-03139CBC5BDF}">
      <dgm:prSet phldrT="[Текст]" custT="1"/>
      <dgm:spPr/>
      <dgm:t>
        <a:bodyPr/>
        <a:lstStyle/>
        <a:p>
          <a:endParaRPr lang="ru-RU" sz="1200" dirty="0" smtClean="0"/>
        </a:p>
        <a:p>
          <a:endParaRPr lang="ru-RU" sz="1200" dirty="0" smtClean="0"/>
        </a:p>
        <a:p>
          <a:endParaRPr lang="ru-RU" sz="1400" b="1" dirty="0" smtClean="0"/>
        </a:p>
        <a:p>
          <a:r>
            <a:rPr lang="ru-RU" sz="1400" b="1" dirty="0" smtClean="0">
              <a:solidFill>
                <a:schemeClr val="bg1"/>
              </a:solidFill>
            </a:rPr>
            <a:t>Федеральный </a:t>
          </a:r>
        </a:p>
        <a:p>
          <a:r>
            <a:rPr lang="ru-RU" sz="1400" b="1" dirty="0" smtClean="0">
              <a:solidFill>
                <a:schemeClr val="bg1"/>
              </a:solidFill>
            </a:rPr>
            <a:t>уровень</a:t>
          </a:r>
          <a:endParaRPr lang="ru-RU" sz="1400" b="1" dirty="0">
            <a:solidFill>
              <a:schemeClr val="bg1"/>
            </a:solidFill>
          </a:endParaRP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/>
        </a:p>
      </dgm:t>
    </dgm:pt>
    <dgm:pt modelId="{CBB2EDB4-08BF-49DB-9282-C363CE23E3D0}">
      <dgm:prSet phldrT="[Текст]" custT="1"/>
      <dgm:spPr/>
      <dgm:t>
        <a:bodyPr/>
        <a:lstStyle/>
        <a:p>
          <a:r>
            <a:rPr lang="ru-RU" sz="16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/>
        </a:p>
      </dgm:t>
    </dgm:pt>
    <dgm:pt modelId="{8380A261-4409-4C6B-8A07-0D64C5422F6D}">
      <dgm:prSet phldrT="[Текст]" custT="1"/>
      <dgm:spPr/>
      <dgm:t>
        <a:bodyPr/>
        <a:lstStyle/>
        <a:p>
          <a:r>
            <a:rPr lang="ru-RU" sz="1600" b="1" dirty="0"/>
            <a:t>Уровень организации</a:t>
          </a:r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/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Y="-18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186B5D-E6D9-4497-83F7-28833A29DE69}" type="presOf" srcId="{F014B99B-BC0F-4D51-AA35-03139CBC5BDF}" destId="{47753778-DDCD-4F66-8671-0963E55AC1AB}" srcOrd="0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B1CA63DC-B80D-4FD5-BC7F-5496003E3592}" type="presOf" srcId="{F014B99B-BC0F-4D51-AA35-03139CBC5BDF}" destId="{158BBE6D-1C8E-4142-827F-B1B32D20364B}" srcOrd="1" destOrd="0" presId="urn:microsoft.com/office/officeart/2005/8/layout/pyramid1"/>
    <dgm:cxn modelId="{85056DD0-84D0-4A80-936F-530BD83A70EF}" type="presOf" srcId="{CBB2EDB4-08BF-49DB-9282-C363CE23E3D0}" destId="{7099C5AD-A666-455F-9144-31509FAE35FB}" srcOrd="0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E4E6C040-8B16-4364-A7E3-9AF80A580101}" type="presOf" srcId="{8380A261-4409-4C6B-8A07-0D64C5422F6D}" destId="{3405B94A-B110-4EB0-B99D-680A85764021}" srcOrd="0" destOrd="0" presId="urn:microsoft.com/office/officeart/2005/8/layout/pyramid1"/>
    <dgm:cxn modelId="{18D69114-26DC-47DC-BEEB-C6D3D4ED548A}" type="presOf" srcId="{C055D918-0D48-44D3-9287-CAE1B93EB64A}" destId="{8C222443-D6D5-437E-8A06-7845FF64044F}" srcOrd="0" destOrd="0" presId="urn:microsoft.com/office/officeart/2005/8/layout/pyramid1"/>
    <dgm:cxn modelId="{96241F98-9FDF-4281-B7EB-68A18F5A251D}" type="presOf" srcId="{CBB2EDB4-08BF-49DB-9282-C363CE23E3D0}" destId="{8064A9E2-4365-4891-A563-4210D9FE6047}" srcOrd="1" destOrd="0" presId="urn:microsoft.com/office/officeart/2005/8/layout/pyramid1"/>
    <dgm:cxn modelId="{13187E3E-1069-417A-8B24-7112682A6FBC}" type="presOf" srcId="{8380A261-4409-4C6B-8A07-0D64C5422F6D}" destId="{EB789FCB-B92C-4A52-BB06-4A95FA62001B}" srcOrd="1" destOrd="0" presId="urn:microsoft.com/office/officeart/2005/8/layout/pyramid1"/>
    <dgm:cxn modelId="{CAEDDCAF-A666-4B5D-9042-A22F37A63972}" type="presParOf" srcId="{8C222443-D6D5-437E-8A06-7845FF64044F}" destId="{8E592AC7-B094-488F-86DE-8B46AA43A5F7}" srcOrd="0" destOrd="0" presId="urn:microsoft.com/office/officeart/2005/8/layout/pyramid1"/>
    <dgm:cxn modelId="{461B6B70-6AA7-43DA-A7A8-2E8AED704B91}" type="presParOf" srcId="{8E592AC7-B094-488F-86DE-8B46AA43A5F7}" destId="{47753778-DDCD-4F66-8671-0963E55AC1AB}" srcOrd="0" destOrd="0" presId="urn:microsoft.com/office/officeart/2005/8/layout/pyramid1"/>
    <dgm:cxn modelId="{48B1C759-BA27-4D05-ACFF-50F3FEEC5663}" type="presParOf" srcId="{8E592AC7-B094-488F-86DE-8B46AA43A5F7}" destId="{158BBE6D-1C8E-4142-827F-B1B32D20364B}" srcOrd="1" destOrd="0" presId="urn:microsoft.com/office/officeart/2005/8/layout/pyramid1"/>
    <dgm:cxn modelId="{D41BFAB8-46D5-44CC-BA17-76CFEBA94C88}" type="presParOf" srcId="{8C222443-D6D5-437E-8A06-7845FF64044F}" destId="{08609C55-E487-4600-AFD0-8994D3888F22}" srcOrd="1" destOrd="0" presId="urn:microsoft.com/office/officeart/2005/8/layout/pyramid1"/>
    <dgm:cxn modelId="{A0C3F7AF-B079-435D-905D-0B694829889B}" type="presParOf" srcId="{08609C55-E487-4600-AFD0-8994D3888F22}" destId="{7099C5AD-A666-455F-9144-31509FAE35FB}" srcOrd="0" destOrd="0" presId="urn:microsoft.com/office/officeart/2005/8/layout/pyramid1"/>
    <dgm:cxn modelId="{C9067D17-322C-4789-A77C-9A7B1A565BAB}" type="presParOf" srcId="{08609C55-E487-4600-AFD0-8994D3888F22}" destId="{8064A9E2-4365-4891-A563-4210D9FE6047}" srcOrd="1" destOrd="0" presId="urn:microsoft.com/office/officeart/2005/8/layout/pyramid1"/>
    <dgm:cxn modelId="{7C17BB21-18B3-48B2-AFF5-E8C1DB0CE4EF}" type="presParOf" srcId="{8C222443-D6D5-437E-8A06-7845FF64044F}" destId="{4E66420A-6794-4210-A8DC-A681DFE94B26}" srcOrd="2" destOrd="0" presId="urn:microsoft.com/office/officeart/2005/8/layout/pyramid1"/>
    <dgm:cxn modelId="{D5B159B0-4237-41CB-B1F9-D1A0BC58C920}" type="presParOf" srcId="{4E66420A-6794-4210-A8DC-A681DFE94B26}" destId="{3405B94A-B110-4EB0-B99D-680A85764021}" srcOrd="0" destOrd="0" presId="urn:microsoft.com/office/officeart/2005/8/layout/pyramid1"/>
    <dgm:cxn modelId="{281A9E42-E32B-4E79-985D-C70DD34FA876}" type="presParOf" srcId="{4E66420A-6794-4210-A8DC-A681DFE94B26}" destId="{EB789FCB-B92C-4A52-BB06-4A95FA62001B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07614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50970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4784"/>
            <a:ext cx="8915078" cy="2308324"/>
          </a:xfrm>
        </p:spPr>
        <p:txBody>
          <a:bodyPr/>
          <a:lstStyle/>
          <a:p>
            <a:r>
              <a:rPr sz="3600" b="1" smtClean="0">
                <a:solidFill>
                  <a:srgbClr val="002060"/>
                </a:solidFill>
              </a:rPr>
              <a:t>«</a:t>
            </a:r>
            <a:r>
              <a:rPr sz="3600" b="1" u="sng" smtClean="0">
                <a:solidFill>
                  <a:srgbClr val="002060"/>
                </a:solidFill>
              </a:rPr>
              <a:t>Совершенствование организации платных услуг в МАОУ «Гимназия города Юрги</a:t>
            </a:r>
            <a:r>
              <a:rPr sz="3600" b="1" smtClean="0">
                <a:solidFill>
                  <a:srgbClr val="002060"/>
                </a:solidFill>
              </a:rPr>
              <a:t>»</a:t>
            </a:r>
            <a:r>
              <a:rPr sz="3600" b="1" dirty="0" smtClean="0"/>
              <a:t/>
            </a:r>
            <a:br>
              <a:rPr sz="3600" b="1" dirty="0" smtClean="0"/>
            </a:br>
            <a:endParaRPr sz="36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4429132"/>
            <a:ext cx="5072098" cy="461665"/>
          </a:xfrm>
        </p:spPr>
        <p:txBody>
          <a:bodyPr/>
          <a:lstStyle/>
          <a:p>
            <a:pPr>
              <a:buNone/>
            </a:pPr>
            <a:r>
              <a:rPr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"Гимназия города Юрги"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Сайт\Эмблема\2072452_gerb-urg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42852"/>
            <a:ext cx="632569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14290"/>
            <a:ext cx="12858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48904" y="116632"/>
            <a:ext cx="6965946" cy="58477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Мероприятия по решению проблем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1425550"/>
            <a:ext cx="3923928" cy="553998"/>
          </a:xfrm>
          <a:prstGeom prst="rect">
            <a:avLst/>
          </a:prstGeom>
          <a:solidFill>
            <a:srgbClr val="FC8604">
              <a:alpha val="22000"/>
            </a:srgbClr>
          </a:solidFill>
        </p:spPr>
        <p:txBody>
          <a:bodyPr wrap="square" lIns="0" tIns="0" rIns="36000" bIns="0">
            <a:spAutoFit/>
          </a:bodyPr>
          <a:lstStyle/>
          <a:p>
            <a:r>
              <a:rPr lang="ru-RU" b="1" dirty="0">
                <a:latin typeface="Times New Roman"/>
                <a:ea typeface="Times New Roman"/>
              </a:rPr>
              <a:t>Большие затраты времени на ведение отчетной документации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44428" y="1439488"/>
            <a:ext cx="4572000" cy="646331"/>
          </a:xfrm>
          <a:prstGeom prst="rect">
            <a:avLst/>
          </a:prstGeom>
          <a:solidFill>
            <a:srgbClr val="92D050">
              <a:alpha val="47000"/>
            </a:srgbClr>
          </a:solidFill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Оптимизация обработки документов путем составления электронных таблиц 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7" name="Picture 2" descr="Y:\ОИА\ЛИН- ПРОЕКТ\ПРОЕКТ БЕРЕЖЛИВЫЕ ТЕХНОЛОГИИ\Лин проект СОП для Карповой инфа\последний\фотографии\Фото\IMG-20200226-WA0008.jpg"/>
          <p:cNvPicPr>
            <a:picLocks noChangeAspect="1" noChangeArrowheads="1"/>
          </p:cNvPicPr>
          <p:nvPr/>
        </p:nvPicPr>
        <p:blipFill>
          <a:blip r:embed="rId2" cstate="print"/>
          <a:srcRect t="14991" b="13349"/>
          <a:stretch>
            <a:fillRect/>
          </a:stretch>
        </p:blipFill>
        <p:spPr bwMode="auto">
          <a:xfrm>
            <a:off x="539552" y="2564904"/>
            <a:ext cx="3103754" cy="402251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622429"/>
            <a:ext cx="40324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59000">
                      <a:srgbClr val="FF0066">
                        <a:alpha val="69000"/>
                      </a:srgb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Проблема:</a:t>
            </a:r>
            <a:endParaRPr lang="ru-RU" sz="4000" b="1" cap="none" spc="50" dirty="0">
              <a:ln w="11430"/>
              <a:gradFill>
                <a:gsLst>
                  <a:gs pos="59000">
                    <a:srgbClr val="FF0066">
                      <a:alpha val="69000"/>
                    </a:srgb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615117"/>
            <a:ext cx="40324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rgbClr val="00B05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Решение:</a:t>
            </a:r>
            <a:endParaRPr lang="ru-RU" sz="3600" b="1" cap="none" spc="50" dirty="0">
              <a:ln w="11430"/>
              <a:gradFill>
                <a:gsLst>
                  <a:gs pos="25000">
                    <a:srgbClr val="00B050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4071831" y="1531820"/>
            <a:ext cx="360040" cy="277000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Рисунок 11" descr="https://i.ytimg.com/vi/W1Ie7w5pjvo/maxresdefaul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571744"/>
            <a:ext cx="4840289" cy="360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34881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48904" y="116632"/>
            <a:ext cx="6965945" cy="58477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Мероприятия по решению проблем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1268760"/>
            <a:ext cx="4083871" cy="369332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err="1" smtClean="0"/>
              <a:t>Регисрация</a:t>
            </a:r>
            <a:r>
              <a:rPr lang="ru-RU" dirty="0" smtClean="0"/>
              <a:t> в ЭШ 2.0</a:t>
            </a: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4499992" y="1556792"/>
            <a:ext cx="504056" cy="216024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 rot="5400000">
            <a:off x="6605609" y="1773687"/>
            <a:ext cx="433789" cy="216024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2204864"/>
            <a:ext cx="4083871" cy="646331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/>
              <a:t>Внесение данных в </a:t>
            </a:r>
            <a:r>
              <a:rPr lang="ru-RU" dirty="0" smtClean="0"/>
              <a:t>электронные таблицы</a:t>
            </a: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42868" y="1200755"/>
            <a:ext cx="4248472" cy="369332"/>
          </a:xfrm>
          <a:prstGeom prst="rect">
            <a:avLst/>
          </a:prstGeom>
          <a:solidFill>
            <a:srgbClr val="FEE0A4">
              <a:alpha val="65000"/>
            </a:srgbClr>
          </a:solidFill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Регистрация всех заявлений вручную </a:t>
            </a:r>
            <a:endParaRPr lang="ru-RU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4" name="Рисунок 13" descr="1_opcii_okt2012-ch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61421">
            <a:off x="8306226" y="1261200"/>
            <a:ext cx="849173" cy="68497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67544" y="548680"/>
            <a:ext cx="40324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59000">
                      <a:srgbClr val="FF0066">
                        <a:alpha val="69000"/>
                      </a:srgb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Проблема:</a:t>
            </a:r>
            <a:endParaRPr lang="ru-RU" sz="4000" b="1" cap="none" spc="50" dirty="0">
              <a:ln w="11430"/>
              <a:gradFill>
                <a:gsLst>
                  <a:gs pos="59000">
                    <a:srgbClr val="FF0066">
                      <a:alpha val="69000"/>
                    </a:srgb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95936" y="620688"/>
            <a:ext cx="40324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rgbClr val="00B05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Решение:</a:t>
            </a:r>
            <a:endParaRPr lang="ru-RU" sz="3600" b="1" cap="none" spc="50" dirty="0">
              <a:ln w="11430"/>
              <a:gradFill>
                <a:gsLst>
                  <a:gs pos="25000">
                    <a:srgbClr val="00B050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https://avatars.mds.yandex.net/i?id=55ca5f6cc3cd01eb9c75d0508c158f33-5428578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000372"/>
            <a:ext cx="4067175" cy="3048001"/>
          </a:xfrm>
          <a:prstGeom prst="rect">
            <a:avLst/>
          </a:prstGeom>
          <a:noFill/>
        </p:spPr>
      </p:pic>
      <p:sp>
        <p:nvSpPr>
          <p:cNvPr id="10246" name="AutoShape 6" descr="https://patriot42.ucoz.ru/_nw/24/499186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3116"/>
            <a:ext cx="4465910" cy="334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4881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266990" cy="584775"/>
          </a:xfrm>
        </p:spPr>
        <p:txBody>
          <a:bodyPr/>
          <a:lstStyle/>
          <a:p>
            <a:r>
              <a:rPr lang="ru-RU" dirty="0" smtClean="0"/>
              <a:t>Целевая карта процесса «Как будет»</a:t>
            </a:r>
            <a:endParaRPr lang="ru-RU" dirty="0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695325" y="398463"/>
            <a:ext cx="450850" cy="485775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612775" y="-6350"/>
            <a:ext cx="450850" cy="485775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660400" y="460375"/>
            <a:ext cx="450850" cy="485775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552450" y="460375"/>
            <a:ext cx="450850" cy="485775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776288" y="258763"/>
            <a:ext cx="450850" cy="485775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835025" y="368300"/>
            <a:ext cx="450850" cy="485775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749300" y="79375"/>
            <a:ext cx="450850" cy="485775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735013" y="-28575"/>
            <a:ext cx="450850" cy="485775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904875" y="438150"/>
            <a:ext cx="450850" cy="485775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2"/>
          <a:srcRect l="21107" t="34475" r="21501" b="20548"/>
          <a:stretch>
            <a:fillRect/>
          </a:stretch>
        </p:blipFill>
        <p:spPr bwMode="auto">
          <a:xfrm>
            <a:off x="357158" y="1428736"/>
            <a:ext cx="842968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65787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5256311" cy="584775"/>
          </a:xfrm>
        </p:spPr>
        <p:txBody>
          <a:bodyPr/>
          <a:lstStyle/>
          <a:p>
            <a:r>
              <a:rPr lang="ru-RU" dirty="0" smtClean="0"/>
              <a:t>Бережливое производство</a:t>
            </a:r>
            <a:endParaRPr lang="ru-RU" dirty="0"/>
          </a:p>
        </p:txBody>
      </p:sp>
      <p:pic>
        <p:nvPicPr>
          <p:cNvPr id="4100" name="Picture 4" descr="Y:\ОИА\ЛИН- ПРОЕКТ\ПРОЕКТ БЕРЕЖЛИВЫЕ ТЕХНОЛОГИИ\Лин проект СОП для Карповой инфа\последний\Картинки для бережливого производства\Последний-торговый-ча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7416824" cy="4936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0116" y="1556792"/>
            <a:ext cx="4734438" cy="584775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3074" name="Picture 2" descr="Y:\ОИА\ЛИН- ПРОЕКТ\ПРОЕКТ БЕРЕЖЛИВЫЕ ТЕХНОЛОГИИ\Лин проект СОП для Карповой инфа\последний\Картинки для бережливого производства\4861ec638985cf7a87e01df7462c37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36912"/>
            <a:ext cx="5473989" cy="3715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642918"/>
            <a:ext cx="4360746" cy="954107"/>
          </a:xfrm>
        </p:spPr>
        <p:txBody>
          <a:bodyPr/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ПАСПОРТ ПРОЕКТА </a:t>
            </a:r>
            <a:r>
              <a:rPr lang="ru-RU" dirty="0"/>
              <a:t/>
            </a:r>
            <a:br>
              <a:rPr lang="ru-RU" dirty="0"/>
            </a:br>
            <a:endParaRPr lang="ru-RU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17563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9705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52"/>
            <a:ext cx="12858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3"/>
          <a:srcRect l="17017" t="15133" r="17879" b="5930"/>
          <a:stretch>
            <a:fillRect/>
          </a:stretch>
        </p:blipFill>
        <p:spPr bwMode="auto">
          <a:xfrm>
            <a:off x="285720" y="1428736"/>
            <a:ext cx="8572560" cy="4929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795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3357562"/>
            <a:ext cx="4484497" cy="584775"/>
          </a:xfrm>
        </p:spPr>
        <p:txBody>
          <a:bodyPr/>
          <a:lstStyle/>
          <a:p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КОМАНДА ПРОЕКТА</a:t>
            </a:r>
            <a:endParaRPr lang="ru-RU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0628" y="4357694"/>
            <a:ext cx="414337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Буткова</a:t>
            </a:r>
            <a:r>
              <a:rPr lang="ru-RU" sz="1400" b="1" dirty="0" smtClean="0">
                <a:solidFill>
                  <a:srgbClr val="002060"/>
                </a:solidFill>
              </a:rPr>
              <a:t> Е.А.,</a:t>
            </a:r>
            <a:r>
              <a:rPr lang="ru-RU" sz="1400" b="1" dirty="0" smtClean="0">
                <a:solidFill>
                  <a:srgbClr val="000066"/>
                </a:solidFill>
              </a:rPr>
              <a:t> руководитель МО учителей математики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4357694"/>
            <a:ext cx="4429156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0066"/>
                </a:solidFill>
              </a:rPr>
              <a:t>Бесхлебнова Е.Ф., руководитель МО учителей иностранных языков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52"/>
            <a:ext cx="12858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Блок-схема: перфолента 44"/>
          <p:cNvSpPr/>
          <p:nvPr/>
        </p:nvSpPr>
        <p:spPr bwMode="auto">
          <a:xfrm>
            <a:off x="2357422" y="500042"/>
            <a:ext cx="4572032" cy="1214446"/>
          </a:xfrm>
          <a:prstGeom prst="flowChartPunchedTap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57422" y="714356"/>
            <a:ext cx="4500594" cy="63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Карпова Лариса Юрьевна - директор 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МАОУ «Гимназия города Юрги»</a:t>
            </a:r>
            <a:endParaRPr lang="ru-RU" sz="16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49" name="Блок-схема: перфолента 48"/>
          <p:cNvSpPr/>
          <p:nvPr/>
        </p:nvSpPr>
        <p:spPr bwMode="auto">
          <a:xfrm>
            <a:off x="214282" y="2071678"/>
            <a:ext cx="4581556" cy="1214446"/>
          </a:xfrm>
          <a:prstGeom prst="flowChartPunchedTap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Блок-схема: перфолента 49"/>
          <p:cNvSpPr/>
          <p:nvPr/>
        </p:nvSpPr>
        <p:spPr bwMode="auto">
          <a:xfrm>
            <a:off x="4857752" y="2071678"/>
            <a:ext cx="4286248" cy="1214446"/>
          </a:xfrm>
          <a:prstGeom prst="flowChartPunchedTap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29190" y="2285992"/>
            <a:ext cx="4214810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0066"/>
                </a:solidFill>
              </a:rPr>
              <a:t>Белякина</a:t>
            </a:r>
            <a:r>
              <a:rPr lang="ru-RU" sz="1400" b="1" dirty="0" smtClean="0">
                <a:solidFill>
                  <a:srgbClr val="000066"/>
                </a:solidFill>
              </a:rPr>
              <a:t> Ирина Владимировна, заместитель директора по БОП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</a:p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МАОУ «Гимназия города Юрги»</a:t>
            </a:r>
            <a:endParaRPr lang="ru-RU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285720" y="2285992"/>
            <a:ext cx="4143404" cy="81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0066"/>
                </a:solidFill>
              </a:rPr>
              <a:t>Писарева Алена Петровна, заместитель директора по УВР</a:t>
            </a:r>
            <a:r>
              <a:rPr lang="ru-RU" sz="1400" b="1" dirty="0" smtClean="0">
                <a:solidFill>
                  <a:srgbClr val="002060"/>
                </a:solidFill>
              </a:rPr>
              <a:t> МАОУ «Гимназия города Юрги»</a:t>
            </a:r>
            <a:r>
              <a:rPr lang="ru-RU" sz="1400" b="1" dirty="0" smtClean="0">
                <a:solidFill>
                  <a:srgbClr val="000066"/>
                </a:solidFill>
              </a:rPr>
              <a:t>  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53" name="Блок-схема: перфолента 52"/>
          <p:cNvSpPr/>
          <p:nvPr/>
        </p:nvSpPr>
        <p:spPr bwMode="auto">
          <a:xfrm>
            <a:off x="214282" y="5143512"/>
            <a:ext cx="4581556" cy="714380"/>
          </a:xfrm>
          <a:prstGeom prst="flowChartPunchedTap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Блок-схема: перфолента 54"/>
          <p:cNvSpPr/>
          <p:nvPr/>
        </p:nvSpPr>
        <p:spPr bwMode="auto">
          <a:xfrm>
            <a:off x="5000628" y="4143380"/>
            <a:ext cx="4143372" cy="857256"/>
          </a:xfrm>
          <a:prstGeom prst="flowChartPunchedTap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Блок-схема: перфолента 13"/>
          <p:cNvSpPr/>
          <p:nvPr/>
        </p:nvSpPr>
        <p:spPr bwMode="auto">
          <a:xfrm>
            <a:off x="214282" y="5929330"/>
            <a:ext cx="4581556" cy="714380"/>
          </a:xfrm>
          <a:prstGeom prst="flowChartPunchedTap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Блок-схема: перфолента 15"/>
          <p:cNvSpPr/>
          <p:nvPr/>
        </p:nvSpPr>
        <p:spPr bwMode="auto">
          <a:xfrm>
            <a:off x="5000628" y="4929198"/>
            <a:ext cx="4143372" cy="714380"/>
          </a:xfrm>
          <a:prstGeom prst="flowChartPunchedTap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Блок-схема: перфолента 17"/>
          <p:cNvSpPr/>
          <p:nvPr/>
        </p:nvSpPr>
        <p:spPr bwMode="auto">
          <a:xfrm>
            <a:off x="214282" y="4286256"/>
            <a:ext cx="4419632" cy="714380"/>
          </a:xfrm>
          <a:prstGeom prst="flowChartPunchedTap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5214950"/>
            <a:ext cx="4429156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0066"/>
                </a:solidFill>
              </a:rPr>
              <a:t>Лата</a:t>
            </a:r>
            <a:r>
              <a:rPr lang="ru-RU" sz="1400" b="1" dirty="0" smtClean="0">
                <a:solidFill>
                  <a:srgbClr val="000066"/>
                </a:solidFill>
              </a:rPr>
              <a:t> Е.Н., руководитель МО учителей начальных классов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6000768"/>
            <a:ext cx="442915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0066"/>
                </a:solidFill>
              </a:rPr>
              <a:t>Петрова О.В., руководитель МО учителей русского языка и литературы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00628" y="5000636"/>
            <a:ext cx="442915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0066"/>
                </a:solidFill>
              </a:rPr>
              <a:t>Жданова Ю.А., руководитель МО классных руководителей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764704"/>
            <a:ext cx="2774927" cy="584775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72816"/>
            <a:ext cx="7803475" cy="310854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Поводом внедрить данный проект определяет: </a:t>
            </a:r>
          </a:p>
          <a:p>
            <a:pPr lvl="0" algn="just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sz="20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осведомленности </a:t>
            </a:r>
            <a:r>
              <a:rPr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родительской общественности  </a:t>
            </a:r>
            <a:r>
              <a:rPr sz="20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платных </a:t>
            </a:r>
            <a:r>
              <a:rPr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услугах в МАОУ «Гимназия города Юрги».</a:t>
            </a:r>
          </a:p>
          <a:p>
            <a:pPr lvl="0" algn="just">
              <a:buNone/>
            </a:pPr>
            <a:r>
              <a:rPr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sz="20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Качественные даные о </a:t>
            </a:r>
            <a:r>
              <a:rPr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востребованности платных услуг в  МАОУ «Гимназия города Юрги».</a:t>
            </a:r>
          </a:p>
          <a:p>
            <a:pPr lvl="0" algn="just">
              <a:buNone/>
            </a:pPr>
            <a:r>
              <a:rPr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sz="20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Увеличение востребованности  </a:t>
            </a:r>
            <a:r>
              <a:rPr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оказания платных услуг среди учащихся гимназии</a:t>
            </a:r>
            <a:r>
              <a:rPr sz="20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00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sz="20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5.Заинтресованость мотивации </a:t>
            </a:r>
            <a:r>
              <a:rPr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педагогов, в оказании дополнительных платных услуг.</a:t>
            </a:r>
            <a:endParaRPr sz="200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4294958" cy="584775"/>
          </a:xfrm>
        </p:spPr>
        <p:txBody>
          <a:bodyPr/>
          <a:lstStyle/>
          <a:p>
            <a:r>
              <a:rPr lang="ru-RU" dirty="0" smtClean="0"/>
              <a:t>Обоснование выбора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7803475" cy="9048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Ключевые риски</a:t>
            </a:r>
            <a:r>
              <a:rPr lang="ru-RU" dirty="0" smtClean="0"/>
              <a:t>: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5907" y="4581128"/>
            <a:ext cx="12961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информации о возможных курсах платных услуг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4591209"/>
            <a:ext cx="12326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 в усвоении материала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4643446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успеваемость по некоторым  предметам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4714885"/>
            <a:ext cx="144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Наличие учащихся , неудовлетворенных сроками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качеством оказания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1376515" cy="149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6690" y="2708921"/>
            <a:ext cx="1541214" cy="1556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80872"/>
            <a:ext cx="2490445" cy="175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57787"/>
            <a:ext cx="1368152" cy="191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9085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5111272" cy="584775"/>
          </a:xfrm>
        </p:spPr>
        <p:txBody>
          <a:bodyPr/>
          <a:lstStyle/>
          <a:p>
            <a:r>
              <a:rPr lang="ru-RU" dirty="0" smtClean="0"/>
              <a:t>Цели и плановый эффект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8132085"/>
              </p:ext>
            </p:extLst>
          </p:nvPr>
        </p:nvGraphicFramePr>
        <p:xfrm>
          <a:off x="395536" y="1268760"/>
          <a:ext cx="8424936" cy="5272756"/>
        </p:xfrm>
        <a:graphic>
          <a:graphicData uri="http://schemas.openxmlformats.org/drawingml/2006/table">
            <a:tbl>
              <a:tblPr firstRow="1" bandRow="1"/>
              <a:tblGrid>
                <a:gridCol w="6048672"/>
                <a:gridCol w="1224136"/>
                <a:gridCol w="1152128"/>
              </a:tblGrid>
              <a:tr h="8997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проекта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показатель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показатель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</a:tr>
              <a:tr h="4373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"/>
                          <a:cs typeface="Times New Roman" pitchFamily="18" charset="0"/>
                        </a:rPr>
                        <a:t>Увеличение количества детей, охваченных платными услугами.</a:t>
                      </a:r>
                    </a:p>
                    <a:p>
                      <a:pPr marL="0" indent="0">
                        <a:buNone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"/>
                          <a:cs typeface="Times New Roman" pitchFamily="18" charset="0"/>
                        </a:rPr>
                        <a:t>Сокращение времени мониторинга посещаемости учащимися платных учебных занятий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"/>
                          <a:cs typeface="Times New Roman" pitchFamily="18" charset="0"/>
                        </a:rPr>
                        <a:t>70%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"/>
                          <a:cs typeface="Times New Roman" pitchFamily="18" charset="0"/>
                        </a:rPr>
                        <a:t>8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"/>
                          <a:cs typeface="Times New Roman" pitchFamily="18" charset="0"/>
                        </a:rPr>
                        <a:t>часов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"/>
                          <a:cs typeface="Times New Roman" pitchFamily="18" charset="0"/>
                        </a:rPr>
                        <a:t>85%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"/>
                          <a:cs typeface="Times New Roman" pitchFamily="18" charset="0"/>
                        </a:rPr>
                        <a:t>30 мин.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97777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/>
          <p:cNvSpPr txBox="1"/>
          <p:nvPr/>
        </p:nvSpPr>
        <p:spPr>
          <a:xfrm rot="5400000">
            <a:off x="1533348" y="1247580"/>
            <a:ext cx="4077072" cy="7143768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</p:spPr>
        <p:txBody>
          <a:bodyPr wrap="square" rtlCol="0">
            <a:no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Min</a:t>
            </a:r>
            <a:r>
              <a:rPr lang="ru-RU" sz="1100" dirty="0">
                <a:solidFill>
                  <a:srgbClr val="000000"/>
                </a:solidFill>
              </a:rPr>
              <a:t> 78 мин 56 сек.</a:t>
            </a:r>
            <a:endParaRPr lang="en-US" sz="1100" dirty="0">
              <a:solidFill>
                <a:srgbClr val="000000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Max</a:t>
            </a:r>
            <a:r>
              <a:rPr lang="ru-RU" sz="1100" dirty="0">
                <a:solidFill>
                  <a:srgbClr val="000000"/>
                </a:solidFill>
              </a:rPr>
              <a:t> 91 мин </a:t>
            </a:r>
            <a:r>
              <a:rPr lang="ru-RU" sz="1100" dirty="0" smtClean="0">
                <a:solidFill>
                  <a:srgbClr val="000000"/>
                </a:solidFill>
              </a:rPr>
              <a:t>54 </a:t>
            </a:r>
            <a:r>
              <a:rPr lang="ru-RU" sz="1100" dirty="0">
                <a:solidFill>
                  <a:srgbClr val="000000"/>
                </a:solidFill>
              </a:rPr>
              <a:t>сек.</a:t>
            </a:r>
          </a:p>
        </p:txBody>
      </p:sp>
      <p:sp>
        <p:nvSpPr>
          <p:cNvPr id="109" name="TextBox 108"/>
          <p:cNvSpPr txBox="1"/>
          <p:nvPr/>
        </p:nvSpPr>
        <p:spPr>
          <a:xfrm rot="5400000">
            <a:off x="3797662" y="-2637417"/>
            <a:ext cx="1656182" cy="9036498"/>
          </a:xfrm>
          <a:prstGeom prst="rect">
            <a:avLst/>
          </a:prstGeom>
          <a:solidFill>
            <a:srgbClr val="92D050">
              <a:alpha val="31000"/>
            </a:srgbClr>
          </a:solidFill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Min</a:t>
            </a:r>
            <a:r>
              <a:rPr lang="ru-RU" sz="1100" dirty="0">
                <a:solidFill>
                  <a:srgbClr val="000000"/>
                </a:solidFill>
              </a:rPr>
              <a:t> </a:t>
            </a:r>
            <a:r>
              <a:rPr lang="ru-RU" sz="1100" dirty="0" smtClean="0">
                <a:solidFill>
                  <a:srgbClr val="000000"/>
                </a:solidFill>
              </a:rPr>
              <a:t>40 </a:t>
            </a:r>
            <a:r>
              <a:rPr lang="ru-RU" sz="1100" dirty="0">
                <a:solidFill>
                  <a:srgbClr val="000000"/>
                </a:solidFill>
              </a:rPr>
              <a:t>мин </a:t>
            </a:r>
            <a:r>
              <a:rPr lang="ru-RU" sz="1100" dirty="0" smtClean="0">
                <a:solidFill>
                  <a:srgbClr val="000000"/>
                </a:solidFill>
              </a:rPr>
              <a:t>38 </a:t>
            </a:r>
            <a:r>
              <a:rPr lang="ru-RU" sz="1100" dirty="0">
                <a:solidFill>
                  <a:srgbClr val="000000"/>
                </a:solidFill>
              </a:rPr>
              <a:t>сек.</a:t>
            </a:r>
            <a:endParaRPr lang="en-US" sz="11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Max</a:t>
            </a:r>
            <a:r>
              <a:rPr lang="ru-RU" sz="1100" dirty="0">
                <a:solidFill>
                  <a:srgbClr val="000000"/>
                </a:solidFill>
              </a:rPr>
              <a:t> 54 мин 36 сек.</a:t>
            </a:r>
          </a:p>
        </p:txBody>
      </p:sp>
      <p:sp>
        <p:nvSpPr>
          <p:cNvPr id="124" name="Скругленный прямоугольник 123"/>
          <p:cNvSpPr/>
          <p:nvPr/>
        </p:nvSpPr>
        <p:spPr bwMode="auto">
          <a:xfrm>
            <a:off x="5580112" y="5517232"/>
            <a:ext cx="1296144" cy="936104"/>
          </a:xfrm>
          <a:prstGeom prst="roundRect">
            <a:avLst/>
          </a:prstGeom>
          <a:solidFill>
            <a:srgbClr val="CC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>
                <a:solidFill>
                  <a:srgbClr val="000000"/>
                </a:solidFill>
              </a:rPr>
              <a:t>Определение даты </a:t>
            </a:r>
            <a:r>
              <a:rPr lang="ru-RU" sz="1050" b="1" dirty="0" smtClean="0">
                <a:solidFill>
                  <a:srgbClr val="000000"/>
                </a:solidFill>
              </a:rPr>
              <a:t>окончания курса</a:t>
            </a:r>
            <a:endParaRPr lang="ru-RU" sz="1050" dirty="0">
              <a:solidFill>
                <a:srgbClr val="000000"/>
              </a:solidFill>
            </a:endParaRPr>
          </a:p>
        </p:txBody>
      </p:sp>
      <p:sp>
        <p:nvSpPr>
          <p:cNvPr id="89" name="Стрелка вправо 88"/>
          <p:cNvSpPr/>
          <p:nvPr/>
        </p:nvSpPr>
        <p:spPr bwMode="auto">
          <a:xfrm>
            <a:off x="8532440" y="2204864"/>
            <a:ext cx="216024" cy="1356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93" name="Стрелка вправо 92"/>
          <p:cNvSpPr/>
          <p:nvPr/>
        </p:nvSpPr>
        <p:spPr bwMode="auto">
          <a:xfrm>
            <a:off x="4214810" y="4500570"/>
            <a:ext cx="216024" cy="1356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606" y="-27384"/>
            <a:ext cx="6452038" cy="492443"/>
          </a:xfrm>
        </p:spPr>
        <p:txBody>
          <a:bodyPr/>
          <a:lstStyle/>
          <a:p>
            <a:r>
              <a:rPr lang="ru-RU" sz="1600" dirty="0" smtClean="0"/>
              <a:t>Карта текущего состояния процесса</a:t>
            </a:r>
            <a:br>
              <a:rPr lang="ru-RU" sz="1600" dirty="0" smtClean="0"/>
            </a:br>
            <a:r>
              <a:rPr lang="ru-RU" sz="1000" dirty="0" smtClean="0"/>
              <a:t>«</a:t>
            </a:r>
            <a:r>
              <a:rPr sz="1000" u="sng" smtClean="0"/>
              <a:t>Совершенствование организации платных услуг в МАОУ «Гимназия города Юрги</a:t>
            </a:r>
            <a:r>
              <a:rPr lang="ru-RU" sz="1000" dirty="0" smtClean="0"/>
              <a:t>»</a:t>
            </a:r>
            <a:endParaRPr lang="ru-RU" sz="1600" dirty="0"/>
          </a:p>
        </p:txBody>
      </p:sp>
      <p:sp>
        <p:nvSpPr>
          <p:cNvPr id="9" name="Стрелка вправо 8"/>
          <p:cNvSpPr/>
          <p:nvPr/>
        </p:nvSpPr>
        <p:spPr bwMode="auto">
          <a:xfrm>
            <a:off x="1979712" y="1421160"/>
            <a:ext cx="216024" cy="1356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 bwMode="auto">
          <a:xfrm>
            <a:off x="251520" y="1124744"/>
            <a:ext cx="1728192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rgbClr val="000000"/>
                </a:solidFill>
              </a:rPr>
              <a:t>Поступление </a:t>
            </a:r>
            <a:r>
              <a:rPr lang="ru-RU" sz="1100" b="1" dirty="0" smtClean="0">
                <a:solidFill>
                  <a:srgbClr val="000000"/>
                </a:solidFill>
              </a:rPr>
              <a:t>заявлений от родителей</a:t>
            </a:r>
            <a:endParaRPr lang="ru-RU" sz="1100" b="1" dirty="0">
              <a:solidFill>
                <a:srgbClr val="000000"/>
              </a:solidFill>
            </a:endParaRPr>
          </a:p>
        </p:txBody>
      </p:sp>
      <p:sp>
        <p:nvSpPr>
          <p:cNvPr id="54" name="Стрелка вправо 53"/>
          <p:cNvSpPr/>
          <p:nvPr/>
        </p:nvSpPr>
        <p:spPr bwMode="auto">
          <a:xfrm>
            <a:off x="3923928" y="1421160"/>
            <a:ext cx="360040" cy="1356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 bwMode="auto">
          <a:xfrm>
            <a:off x="2195736" y="1124744"/>
            <a:ext cx="1728192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000000"/>
                </a:solidFill>
              </a:rPr>
              <a:t>Обработка заявлений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58" name="Стрелка вправо 57"/>
          <p:cNvSpPr/>
          <p:nvPr/>
        </p:nvSpPr>
        <p:spPr bwMode="auto">
          <a:xfrm>
            <a:off x="6012160" y="1421160"/>
            <a:ext cx="432048" cy="1356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 bwMode="auto">
          <a:xfrm>
            <a:off x="4283968" y="1124744"/>
            <a:ext cx="1728192" cy="648072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rgbClr val="000000"/>
                </a:solidFill>
              </a:rPr>
              <a:t>Регистрация списков в журнале учета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60" name="Стрелка вправо 59"/>
          <p:cNvSpPr/>
          <p:nvPr/>
        </p:nvSpPr>
        <p:spPr bwMode="auto">
          <a:xfrm>
            <a:off x="8460432" y="1421160"/>
            <a:ext cx="216024" cy="1356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 bwMode="auto">
          <a:xfrm>
            <a:off x="6444208" y="1124744"/>
            <a:ext cx="2016224" cy="648072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>
                <a:solidFill>
                  <a:srgbClr val="000000"/>
                </a:solidFill>
              </a:rPr>
              <a:t>Формирование </a:t>
            </a:r>
            <a:r>
              <a:rPr lang="ru-RU" sz="1050" b="1" dirty="0" smtClean="0">
                <a:solidFill>
                  <a:srgbClr val="000000"/>
                </a:solidFill>
              </a:rPr>
              <a:t>списков учащихся,</a:t>
            </a:r>
            <a:r>
              <a:rPr lang="ru-RU" sz="1050" dirty="0" smtClean="0">
                <a:solidFill>
                  <a:srgbClr val="000000"/>
                </a:solidFill>
              </a:rPr>
              <a:t> </a:t>
            </a:r>
            <a:r>
              <a:rPr lang="ru-RU" sz="1050" b="1" dirty="0" smtClean="0">
                <a:solidFill>
                  <a:srgbClr val="000000"/>
                </a:solidFill>
              </a:rPr>
              <a:t>желающих  посещать платные услуги</a:t>
            </a:r>
            <a:endParaRPr lang="ru-RU" sz="1050" dirty="0">
              <a:solidFill>
                <a:srgbClr val="000000"/>
              </a:solidFill>
            </a:endParaRPr>
          </a:p>
        </p:txBody>
      </p:sp>
      <p:sp>
        <p:nvSpPr>
          <p:cNvPr id="62" name="Стрелка вправо 61"/>
          <p:cNvSpPr/>
          <p:nvPr/>
        </p:nvSpPr>
        <p:spPr bwMode="auto">
          <a:xfrm>
            <a:off x="179512" y="2285256"/>
            <a:ext cx="216024" cy="1356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 bwMode="auto">
          <a:xfrm>
            <a:off x="395536" y="1844824"/>
            <a:ext cx="2520280" cy="864096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0000"/>
                </a:solidFill>
              </a:rPr>
              <a:t>Обработка вновь </a:t>
            </a:r>
            <a:r>
              <a:rPr lang="ru-RU" sz="1100" b="1" dirty="0">
                <a:solidFill>
                  <a:srgbClr val="000000"/>
                </a:solidFill>
              </a:rPr>
              <a:t>поступивших </a:t>
            </a:r>
            <a:r>
              <a:rPr lang="ru-RU" sz="1100" b="1" dirty="0" smtClean="0">
                <a:solidFill>
                  <a:srgbClr val="000000"/>
                </a:solidFill>
              </a:rPr>
              <a:t>заявлений 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65" name="Стрелка вправо 64"/>
          <p:cNvSpPr/>
          <p:nvPr/>
        </p:nvSpPr>
        <p:spPr bwMode="auto">
          <a:xfrm>
            <a:off x="2915816" y="2285256"/>
            <a:ext cx="432048" cy="1356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67" name="Стрелка вправо 66"/>
          <p:cNvSpPr/>
          <p:nvPr/>
        </p:nvSpPr>
        <p:spPr bwMode="auto">
          <a:xfrm>
            <a:off x="6084168" y="2285256"/>
            <a:ext cx="432048" cy="1356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 bwMode="auto">
          <a:xfrm>
            <a:off x="3347864" y="1844824"/>
            <a:ext cx="2736304" cy="792088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rgbClr val="000000"/>
                </a:solidFill>
              </a:rPr>
              <a:t>Внесение в </a:t>
            </a:r>
            <a:r>
              <a:rPr lang="ru-RU" sz="1100" b="1" dirty="0" smtClean="0">
                <a:solidFill>
                  <a:srgbClr val="000000"/>
                </a:solidFill>
              </a:rPr>
              <a:t>изменений в списочный состав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71" name="Стрелка вправо 70"/>
          <p:cNvSpPr/>
          <p:nvPr/>
        </p:nvSpPr>
        <p:spPr bwMode="auto">
          <a:xfrm>
            <a:off x="3347864" y="3140968"/>
            <a:ext cx="216024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 bwMode="auto">
          <a:xfrm>
            <a:off x="2000232" y="3000372"/>
            <a:ext cx="1368152" cy="864096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3600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rgbClr val="000000"/>
                </a:solidFill>
              </a:rPr>
              <a:t>Проверка списков </a:t>
            </a:r>
            <a:r>
              <a:rPr lang="ru-RU" sz="1000" b="1" dirty="0" smtClean="0">
                <a:solidFill>
                  <a:srgbClr val="000000"/>
                </a:solidFill>
              </a:rPr>
              <a:t>выбывши учащихся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74" name="Стрелка вправо 73"/>
          <p:cNvSpPr/>
          <p:nvPr/>
        </p:nvSpPr>
        <p:spPr bwMode="auto">
          <a:xfrm>
            <a:off x="214282" y="3286124"/>
            <a:ext cx="216024" cy="14401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75" name="Стрелка вправо 74"/>
          <p:cNvSpPr/>
          <p:nvPr/>
        </p:nvSpPr>
        <p:spPr bwMode="auto">
          <a:xfrm>
            <a:off x="5220072" y="3140968"/>
            <a:ext cx="216024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 bwMode="auto">
          <a:xfrm>
            <a:off x="3571868" y="2857496"/>
            <a:ext cx="1656184" cy="1006972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000000"/>
                </a:solidFill>
              </a:rPr>
              <a:t>Издание приказов об утверждении списков учащихся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77" name="Стрелка вправо 76"/>
          <p:cNvSpPr/>
          <p:nvPr/>
        </p:nvSpPr>
        <p:spPr bwMode="auto">
          <a:xfrm>
            <a:off x="6500826" y="3286124"/>
            <a:ext cx="216024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 bwMode="auto">
          <a:xfrm>
            <a:off x="5429256" y="2857496"/>
            <a:ext cx="1071570" cy="1006972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>
                <a:solidFill>
                  <a:srgbClr val="000000"/>
                </a:solidFill>
              </a:rPr>
              <a:t>Передача списков </a:t>
            </a:r>
            <a:endParaRPr lang="ru-RU" sz="105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rgbClr val="000000"/>
                </a:solidFill>
              </a:rPr>
              <a:t>учителям</a:t>
            </a:r>
            <a:endParaRPr lang="ru-RU" sz="1050" dirty="0">
              <a:solidFill>
                <a:srgbClr val="000000"/>
              </a:solidFill>
            </a:endParaRPr>
          </a:p>
        </p:txBody>
      </p:sp>
      <p:sp>
        <p:nvSpPr>
          <p:cNvPr id="79" name="Стрелка вправо 78"/>
          <p:cNvSpPr/>
          <p:nvPr/>
        </p:nvSpPr>
        <p:spPr bwMode="auto">
          <a:xfrm>
            <a:off x="2428860" y="4500570"/>
            <a:ext cx="216024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 bwMode="auto">
          <a:xfrm>
            <a:off x="428596" y="4214818"/>
            <a:ext cx="1961886" cy="799479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rgbClr val="000000"/>
                </a:solidFill>
              </a:rPr>
              <a:t>Сверка полученных </a:t>
            </a:r>
            <a:r>
              <a:rPr lang="ru-RU" sz="900" b="1" dirty="0" smtClean="0">
                <a:solidFill>
                  <a:srgbClr val="000000"/>
                </a:solidFill>
              </a:rPr>
              <a:t>данных </a:t>
            </a:r>
            <a:r>
              <a:rPr lang="ru-RU" sz="900" b="1" dirty="0">
                <a:solidFill>
                  <a:srgbClr val="000000"/>
                </a:solidFill>
              </a:rPr>
              <a:t>со списком </a:t>
            </a:r>
            <a:r>
              <a:rPr lang="ru-RU" sz="900" b="1" dirty="0" smtClean="0">
                <a:solidFill>
                  <a:srgbClr val="000000"/>
                </a:solidFill>
              </a:rPr>
              <a:t> </a:t>
            </a:r>
            <a:r>
              <a:rPr lang="ru-RU" sz="900" b="1" dirty="0" smtClean="0">
                <a:solidFill>
                  <a:srgbClr val="000000"/>
                </a:solidFill>
              </a:rPr>
              <a:t>учителя 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81" name="Стрелка вправо 80"/>
          <p:cNvSpPr/>
          <p:nvPr/>
        </p:nvSpPr>
        <p:spPr bwMode="auto">
          <a:xfrm>
            <a:off x="6500826" y="4429132"/>
            <a:ext cx="216024" cy="1356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 bwMode="auto">
          <a:xfrm>
            <a:off x="2714612" y="4214818"/>
            <a:ext cx="1428760" cy="727471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rgbClr val="000000"/>
                </a:solidFill>
              </a:rPr>
              <a:t>Проверка списков </a:t>
            </a:r>
            <a:r>
              <a:rPr lang="ru-RU" sz="900" b="1" dirty="0" err="1" smtClean="0">
                <a:solidFill>
                  <a:srgbClr val="000000"/>
                </a:solidFill>
              </a:rPr>
              <a:t>выбыших</a:t>
            </a:r>
            <a:r>
              <a:rPr lang="ru-RU" sz="900" b="1" dirty="0" smtClean="0">
                <a:solidFill>
                  <a:srgbClr val="000000"/>
                </a:solidFill>
              </a:rPr>
              <a:t> 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85" name="Стрелка вправо 84"/>
          <p:cNvSpPr/>
          <p:nvPr/>
        </p:nvSpPr>
        <p:spPr bwMode="auto">
          <a:xfrm>
            <a:off x="1907704" y="5949280"/>
            <a:ext cx="216024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 bwMode="auto">
          <a:xfrm>
            <a:off x="323528" y="5517232"/>
            <a:ext cx="1584176" cy="1008112"/>
          </a:xfrm>
          <a:prstGeom prst="roundRect">
            <a:avLst/>
          </a:prstGeom>
          <a:solidFill>
            <a:srgbClr val="CC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rgbClr val="000000"/>
                </a:solidFill>
              </a:rPr>
              <a:t>Сверка полученных данных </a:t>
            </a:r>
            <a:r>
              <a:rPr lang="ru-RU" sz="1000" b="1" dirty="0" smtClean="0">
                <a:solidFill>
                  <a:srgbClr val="000000"/>
                </a:solidFill>
              </a:rPr>
              <a:t>со списком </a:t>
            </a:r>
            <a:r>
              <a:rPr lang="ru-RU" sz="1000" b="1" dirty="0" smtClean="0">
                <a:solidFill>
                  <a:srgbClr val="000000"/>
                </a:solidFill>
              </a:rPr>
              <a:t>заместителей директора 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87" name="Стрелка вправо 86"/>
          <p:cNvSpPr/>
          <p:nvPr/>
        </p:nvSpPr>
        <p:spPr bwMode="auto">
          <a:xfrm>
            <a:off x="3131840" y="5949280"/>
            <a:ext cx="216024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 bwMode="auto">
          <a:xfrm>
            <a:off x="2123728" y="5445224"/>
            <a:ext cx="1008112" cy="1008112"/>
          </a:xfrm>
          <a:prstGeom prst="roundRect">
            <a:avLst/>
          </a:prstGeom>
          <a:solidFill>
            <a:srgbClr val="CC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36000" bIns="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>
                <a:solidFill>
                  <a:srgbClr val="000000"/>
                </a:solidFill>
              </a:rPr>
              <a:t>Проверка </a:t>
            </a:r>
            <a:r>
              <a:rPr lang="ru-RU" sz="1050" b="1" dirty="0" smtClean="0">
                <a:solidFill>
                  <a:srgbClr val="000000"/>
                </a:solidFill>
              </a:rPr>
              <a:t>списков </a:t>
            </a:r>
            <a:r>
              <a:rPr lang="ru-RU" sz="1050" b="1" dirty="0" smtClean="0">
                <a:solidFill>
                  <a:srgbClr val="000000"/>
                </a:solidFill>
              </a:rPr>
              <a:t>выбывших учащихся</a:t>
            </a:r>
            <a:endParaRPr lang="ru-RU" sz="1050" dirty="0">
              <a:solidFill>
                <a:srgbClr val="000000"/>
              </a:solidFill>
            </a:endParaRPr>
          </a:p>
        </p:txBody>
      </p:sp>
      <p:sp>
        <p:nvSpPr>
          <p:cNvPr id="90" name="Стрелка вправо 89"/>
          <p:cNvSpPr/>
          <p:nvPr/>
        </p:nvSpPr>
        <p:spPr bwMode="auto">
          <a:xfrm>
            <a:off x="214282" y="4500570"/>
            <a:ext cx="216024" cy="1356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 bwMode="auto">
          <a:xfrm>
            <a:off x="4500562" y="4143380"/>
            <a:ext cx="1928826" cy="792088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rgbClr val="000000"/>
                </a:solidFill>
              </a:rPr>
              <a:t>Заполнение  журналов</a:t>
            </a:r>
            <a:endParaRPr lang="ru-RU" sz="1050" dirty="0">
              <a:solidFill>
                <a:srgbClr val="000000"/>
              </a:solidFill>
            </a:endParaRPr>
          </a:p>
        </p:txBody>
      </p:sp>
      <p:sp>
        <p:nvSpPr>
          <p:cNvPr id="92" name="Стрелка вправо 91"/>
          <p:cNvSpPr/>
          <p:nvPr/>
        </p:nvSpPr>
        <p:spPr bwMode="auto">
          <a:xfrm>
            <a:off x="107504" y="5733256"/>
            <a:ext cx="216024" cy="1356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 bwMode="auto">
          <a:xfrm>
            <a:off x="3347864" y="5445224"/>
            <a:ext cx="1872208" cy="1008112"/>
          </a:xfrm>
          <a:prstGeom prst="roundRect">
            <a:avLst>
              <a:gd name="adj" fmla="val 14462"/>
            </a:avLst>
          </a:prstGeom>
          <a:solidFill>
            <a:srgbClr val="CC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36000" bIns="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rgbClr val="000000"/>
                </a:solidFill>
              </a:rPr>
              <a:t>Заполнение журналов</a:t>
            </a:r>
            <a:endParaRPr lang="ru-RU" sz="1050" dirty="0">
              <a:solidFill>
                <a:srgbClr val="000000"/>
              </a:solidFill>
            </a:endParaRPr>
          </a:p>
        </p:txBody>
      </p:sp>
      <p:sp>
        <p:nvSpPr>
          <p:cNvPr id="104" name="Пятно 1 103"/>
          <p:cNvSpPr/>
          <p:nvPr/>
        </p:nvSpPr>
        <p:spPr bwMode="auto">
          <a:xfrm>
            <a:off x="5652120" y="1052736"/>
            <a:ext cx="360040" cy="360040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6" name="Пятно 1 105"/>
          <p:cNvSpPr/>
          <p:nvPr/>
        </p:nvSpPr>
        <p:spPr bwMode="auto">
          <a:xfrm>
            <a:off x="5940152" y="1765425"/>
            <a:ext cx="360040" cy="367431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07" name="Пятно 1 106"/>
          <p:cNvSpPr/>
          <p:nvPr/>
        </p:nvSpPr>
        <p:spPr bwMode="auto">
          <a:xfrm>
            <a:off x="4860032" y="3068960"/>
            <a:ext cx="360040" cy="360040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08" name="Пятно 1 107"/>
          <p:cNvSpPr/>
          <p:nvPr/>
        </p:nvSpPr>
        <p:spPr bwMode="auto">
          <a:xfrm>
            <a:off x="179512" y="1844825"/>
            <a:ext cx="360040" cy="360039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572000" y="7647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Min</a:t>
            </a:r>
            <a:r>
              <a:rPr lang="ru-RU" sz="900" dirty="0">
                <a:solidFill>
                  <a:srgbClr val="000000"/>
                </a:solidFill>
              </a:rPr>
              <a:t> 7 мин 32 сек.</a:t>
            </a:r>
            <a:endParaRPr lang="en-US" sz="9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Max</a:t>
            </a:r>
            <a:r>
              <a:rPr lang="ru-RU" sz="900" dirty="0">
                <a:solidFill>
                  <a:srgbClr val="000000"/>
                </a:solidFill>
              </a:rPr>
              <a:t> 9 мин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372200" y="7647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Min</a:t>
            </a:r>
            <a:r>
              <a:rPr lang="ru-RU" sz="900" dirty="0">
                <a:solidFill>
                  <a:srgbClr val="000000"/>
                </a:solidFill>
              </a:rPr>
              <a:t> 2 мин 27 сек.</a:t>
            </a:r>
            <a:endParaRPr lang="en-US" sz="9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Max</a:t>
            </a:r>
            <a:r>
              <a:rPr lang="ru-RU" sz="900" dirty="0">
                <a:solidFill>
                  <a:srgbClr val="000000"/>
                </a:solidFill>
              </a:rPr>
              <a:t> 2 мин 55 сек.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763688" y="237036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</a:rPr>
              <a:t>Min</a:t>
            </a:r>
            <a:r>
              <a:rPr lang="ru-RU" sz="800" dirty="0">
                <a:solidFill>
                  <a:srgbClr val="000000"/>
                </a:solidFill>
              </a:rPr>
              <a:t> 11 мин 20 сек.</a:t>
            </a:r>
            <a:endParaRPr lang="en-US" sz="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</a:rPr>
              <a:t>Max</a:t>
            </a:r>
            <a:r>
              <a:rPr lang="ru-RU" sz="800" dirty="0">
                <a:solidFill>
                  <a:srgbClr val="000000"/>
                </a:solidFill>
              </a:rPr>
              <a:t> 22 мин 37 сек.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004048" y="227687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</a:rPr>
              <a:t>Min</a:t>
            </a:r>
            <a:r>
              <a:rPr lang="ru-RU" sz="800" dirty="0">
                <a:solidFill>
                  <a:srgbClr val="000000"/>
                </a:solidFill>
              </a:rPr>
              <a:t> 18 мин</a:t>
            </a:r>
            <a:endParaRPr lang="en-US" sz="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</a:rPr>
              <a:t>Max</a:t>
            </a:r>
            <a:r>
              <a:rPr lang="ru-RU" sz="800" dirty="0">
                <a:solidFill>
                  <a:srgbClr val="000000"/>
                </a:solidFill>
              </a:rPr>
              <a:t> 19 мин 14 сек.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11560" y="404664"/>
            <a:ext cx="19442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rgbClr val="FF0000"/>
                </a:solidFill>
              </a:rPr>
              <a:t>Общее время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FF0000"/>
                </a:solidFill>
              </a:rPr>
              <a:t>Min</a:t>
            </a:r>
            <a:r>
              <a:rPr lang="ru-RU" sz="1100" b="1" dirty="0">
                <a:solidFill>
                  <a:srgbClr val="FF0000"/>
                </a:solidFill>
              </a:rPr>
              <a:t> </a:t>
            </a:r>
            <a:r>
              <a:rPr lang="ru-RU" sz="1100" b="1" dirty="0" smtClean="0">
                <a:solidFill>
                  <a:srgbClr val="FF0000"/>
                </a:solidFill>
              </a:rPr>
              <a:t>119 </a:t>
            </a:r>
            <a:r>
              <a:rPr lang="ru-RU" sz="1100" b="1" dirty="0">
                <a:solidFill>
                  <a:srgbClr val="FF0000"/>
                </a:solidFill>
              </a:rPr>
              <a:t>мин </a:t>
            </a:r>
            <a:r>
              <a:rPr lang="ru-RU" sz="1100" b="1" dirty="0" smtClean="0">
                <a:solidFill>
                  <a:srgbClr val="FF0000"/>
                </a:solidFill>
              </a:rPr>
              <a:t>57 </a:t>
            </a:r>
            <a:r>
              <a:rPr lang="ru-RU" sz="1100" b="1" dirty="0">
                <a:solidFill>
                  <a:srgbClr val="FF0000"/>
                </a:solidFill>
              </a:rPr>
              <a:t>сек.</a:t>
            </a:r>
            <a:endParaRPr lang="en-US" sz="1100" b="1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FF0000"/>
                </a:solidFill>
              </a:rPr>
              <a:t>Max</a:t>
            </a:r>
            <a:r>
              <a:rPr lang="ru-RU" sz="1100" b="1" dirty="0">
                <a:solidFill>
                  <a:srgbClr val="FF0000"/>
                </a:solidFill>
              </a:rPr>
              <a:t> 146 мин </a:t>
            </a:r>
            <a:r>
              <a:rPr lang="ru-RU" sz="1100" b="1" dirty="0" smtClean="0">
                <a:solidFill>
                  <a:srgbClr val="FF0000"/>
                </a:solidFill>
              </a:rPr>
              <a:t>53 </a:t>
            </a:r>
            <a:r>
              <a:rPr lang="ru-RU" sz="1100" b="1" dirty="0">
                <a:solidFill>
                  <a:srgbClr val="FF0000"/>
                </a:solidFill>
              </a:rPr>
              <a:t>сек.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627784" y="7647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Min</a:t>
            </a:r>
            <a:r>
              <a:rPr lang="ru-RU" sz="900" dirty="0">
                <a:solidFill>
                  <a:srgbClr val="000000"/>
                </a:solidFill>
              </a:rPr>
              <a:t> 22 сек.</a:t>
            </a:r>
            <a:endParaRPr lang="en-US" sz="9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Max</a:t>
            </a:r>
            <a:r>
              <a:rPr lang="ru-RU" sz="900" dirty="0">
                <a:solidFill>
                  <a:srgbClr val="000000"/>
                </a:solidFill>
              </a:rPr>
              <a:t> 30 сек.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851920" y="3500438"/>
            <a:ext cx="1220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</a:rPr>
              <a:t>Min</a:t>
            </a:r>
            <a:r>
              <a:rPr lang="ru-RU" sz="800" dirty="0">
                <a:solidFill>
                  <a:srgbClr val="000000"/>
                </a:solidFill>
              </a:rPr>
              <a:t> </a:t>
            </a:r>
            <a:r>
              <a:rPr lang="ru-RU" sz="800" dirty="0" smtClean="0">
                <a:solidFill>
                  <a:srgbClr val="000000"/>
                </a:solidFill>
              </a:rPr>
              <a:t>18 мин 47 сек.</a:t>
            </a:r>
            <a:endParaRPr lang="en-US" sz="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</a:rPr>
              <a:t>Max</a:t>
            </a:r>
            <a:r>
              <a:rPr lang="ru-RU" sz="800" dirty="0">
                <a:solidFill>
                  <a:srgbClr val="000000"/>
                </a:solidFill>
              </a:rPr>
              <a:t> </a:t>
            </a:r>
            <a:r>
              <a:rPr lang="ru-RU" sz="800" dirty="0" smtClean="0">
                <a:solidFill>
                  <a:srgbClr val="000000"/>
                </a:solidFill>
              </a:rPr>
              <a:t>19 мин 54 сек.</a:t>
            </a: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786314" y="4500570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</a:rPr>
              <a:t>Min</a:t>
            </a:r>
            <a:r>
              <a:rPr lang="ru-RU" sz="800" dirty="0">
                <a:solidFill>
                  <a:srgbClr val="000000"/>
                </a:solidFill>
              </a:rPr>
              <a:t> </a:t>
            </a:r>
            <a:r>
              <a:rPr lang="ru-RU" sz="800" dirty="0" smtClean="0">
                <a:solidFill>
                  <a:srgbClr val="000000"/>
                </a:solidFill>
              </a:rPr>
              <a:t>12 мин 55 сек.</a:t>
            </a:r>
            <a:endParaRPr lang="en-US" sz="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</a:rPr>
              <a:t>Max</a:t>
            </a:r>
            <a:r>
              <a:rPr lang="ru-RU" sz="800" dirty="0">
                <a:solidFill>
                  <a:srgbClr val="000000"/>
                </a:solidFill>
              </a:rPr>
              <a:t>  </a:t>
            </a:r>
            <a:r>
              <a:rPr lang="ru-RU" sz="800" dirty="0" smtClean="0">
                <a:solidFill>
                  <a:srgbClr val="000000"/>
                </a:solidFill>
              </a:rPr>
              <a:t>13 мин 47 сек.</a:t>
            </a: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779912" y="594928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</a:rPr>
              <a:t>Min</a:t>
            </a:r>
            <a:r>
              <a:rPr lang="ru-RU" sz="800" dirty="0">
                <a:solidFill>
                  <a:srgbClr val="000000"/>
                </a:solidFill>
              </a:rPr>
              <a:t> </a:t>
            </a:r>
            <a:r>
              <a:rPr lang="ru-RU" sz="800" dirty="0" smtClean="0">
                <a:solidFill>
                  <a:srgbClr val="000000"/>
                </a:solidFill>
              </a:rPr>
              <a:t>18 мин 22 сек.</a:t>
            </a:r>
            <a:endParaRPr lang="en-US" sz="8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</a:rPr>
              <a:t>Max</a:t>
            </a:r>
            <a:r>
              <a:rPr lang="ru-RU" sz="800" dirty="0">
                <a:solidFill>
                  <a:srgbClr val="000000"/>
                </a:solidFill>
              </a:rPr>
              <a:t> </a:t>
            </a:r>
            <a:r>
              <a:rPr lang="ru-RU" sz="800" dirty="0" smtClean="0">
                <a:solidFill>
                  <a:srgbClr val="000000"/>
                </a:solidFill>
              </a:rPr>
              <a:t>19 мин 15 сек.</a:t>
            </a: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123" name="Стрелка вправо 122"/>
          <p:cNvSpPr/>
          <p:nvPr/>
        </p:nvSpPr>
        <p:spPr bwMode="auto">
          <a:xfrm>
            <a:off x="5220072" y="5949280"/>
            <a:ext cx="360040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</a:endParaRPr>
          </a:p>
        </p:txBody>
      </p:sp>
      <p:grpSp>
        <p:nvGrpSpPr>
          <p:cNvPr id="3" name="Группа 118"/>
          <p:cNvGrpSpPr/>
          <p:nvPr/>
        </p:nvGrpSpPr>
        <p:grpSpPr>
          <a:xfrm>
            <a:off x="7127776" y="2780928"/>
            <a:ext cx="2016224" cy="4077072"/>
            <a:chOff x="7164288" y="2780928"/>
            <a:chExt cx="2016224" cy="4077072"/>
          </a:xfrm>
        </p:grpSpPr>
        <p:sp>
          <p:nvSpPr>
            <p:cNvPr id="21" name="Прямоугольник 20"/>
            <p:cNvSpPr/>
            <p:nvPr/>
          </p:nvSpPr>
          <p:spPr bwMode="auto">
            <a:xfrm>
              <a:off x="7164288" y="2780928"/>
              <a:ext cx="1979712" cy="4077072"/>
            </a:xfrm>
            <a:prstGeom prst="rect">
              <a:avLst/>
            </a:prstGeom>
            <a:solidFill>
              <a:srgbClr val="F2C1F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>
                  <a:solidFill>
                    <a:srgbClr val="000000"/>
                  </a:solidFill>
                </a:rPr>
                <a:t>Проблемы:</a:t>
              </a:r>
            </a:p>
          </p:txBody>
        </p:sp>
        <p:grpSp>
          <p:nvGrpSpPr>
            <p:cNvPr id="4" name="Группа 114"/>
            <p:cNvGrpSpPr/>
            <p:nvPr/>
          </p:nvGrpSpPr>
          <p:grpSpPr>
            <a:xfrm>
              <a:off x="7164288" y="3015478"/>
              <a:ext cx="1944216" cy="564632"/>
              <a:chOff x="7164288" y="3015478"/>
              <a:chExt cx="1944216" cy="564632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7542086" y="3068961"/>
                <a:ext cx="1566418" cy="511149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800" dirty="0">
                    <a:solidFill>
                      <a:srgbClr val="000000"/>
                    </a:solidFill>
                  </a:rPr>
                  <a:t>Длительная регистрация списков в журнале</a:t>
                </a:r>
              </a:p>
            </p:txBody>
          </p:sp>
          <p:sp>
            <p:nvSpPr>
              <p:cNvPr id="31" name="Пятно 1 30"/>
              <p:cNvSpPr/>
              <p:nvPr/>
            </p:nvSpPr>
            <p:spPr bwMode="auto">
              <a:xfrm>
                <a:off x="7164288" y="3015478"/>
                <a:ext cx="432048" cy="485532"/>
              </a:xfrm>
              <a:prstGeom prst="irregularSeal1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7488832" y="4581128"/>
              <a:ext cx="1691680" cy="48029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800" dirty="0">
                  <a:solidFill>
                    <a:srgbClr val="000000"/>
                  </a:solidFill>
                </a:rPr>
                <a:t>Временные потери при работе со списками </a:t>
              </a:r>
              <a:r>
                <a:rPr lang="ru-RU" sz="800" dirty="0" smtClean="0">
                  <a:solidFill>
                    <a:srgbClr val="000000"/>
                  </a:solidFill>
                </a:rPr>
                <a:t>классов</a:t>
              </a:r>
              <a:endParaRPr lang="ru-RU" sz="800" dirty="0">
                <a:solidFill>
                  <a:srgbClr val="000000"/>
                </a:solidFill>
              </a:endParaRPr>
            </a:p>
          </p:txBody>
        </p:sp>
        <p:grpSp>
          <p:nvGrpSpPr>
            <p:cNvPr id="5" name="Группа 115"/>
            <p:cNvGrpSpPr/>
            <p:nvPr/>
          </p:nvGrpSpPr>
          <p:grpSpPr>
            <a:xfrm>
              <a:off x="7164288" y="3501008"/>
              <a:ext cx="1944216" cy="485532"/>
              <a:chOff x="7164288" y="3501008"/>
              <a:chExt cx="1944216" cy="485532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7542086" y="3503239"/>
                <a:ext cx="1566418" cy="42981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800" dirty="0">
                    <a:solidFill>
                      <a:srgbClr val="000000"/>
                    </a:solidFill>
                  </a:rPr>
                  <a:t>Временные потери при сверке информации </a:t>
                </a:r>
                <a:r>
                  <a:rPr lang="ru-RU" sz="800" dirty="0" smtClean="0">
                    <a:solidFill>
                      <a:srgbClr val="000000"/>
                    </a:solidFill>
                  </a:rPr>
                  <a:t>об учащихся, </a:t>
                </a:r>
                <a:r>
                  <a:rPr lang="ru-RU" sz="800" dirty="0" err="1" smtClean="0">
                    <a:solidFill>
                      <a:srgbClr val="000000"/>
                    </a:solidFill>
                  </a:rPr>
                  <a:t>налчиесертфиатов</a:t>
                </a:r>
                <a:r>
                  <a:rPr lang="ru-RU" sz="800" dirty="0" smtClean="0">
                    <a:solidFill>
                      <a:srgbClr val="000000"/>
                    </a:solidFill>
                  </a:rPr>
                  <a:t> ПФДО</a:t>
                </a:r>
                <a:endParaRPr lang="ru-RU" sz="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Пятно 1 124"/>
              <p:cNvSpPr/>
              <p:nvPr/>
            </p:nvSpPr>
            <p:spPr bwMode="auto">
              <a:xfrm>
                <a:off x="7164288" y="3501008"/>
                <a:ext cx="432048" cy="485532"/>
              </a:xfrm>
              <a:prstGeom prst="irregularSeal1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grpSp>
          <p:nvGrpSpPr>
            <p:cNvPr id="6" name="Группа 116"/>
            <p:cNvGrpSpPr/>
            <p:nvPr/>
          </p:nvGrpSpPr>
          <p:grpSpPr>
            <a:xfrm>
              <a:off x="7164288" y="4005064"/>
              <a:ext cx="1853434" cy="576065"/>
              <a:chOff x="7164288" y="4005064"/>
              <a:chExt cx="1853434" cy="576065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7524328" y="4077073"/>
                <a:ext cx="1493394" cy="50405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800" dirty="0">
                    <a:solidFill>
                      <a:srgbClr val="000000"/>
                    </a:solidFill>
                  </a:rPr>
                  <a:t>Длительность обработки информации </a:t>
                </a:r>
                <a:r>
                  <a:rPr lang="ru-RU" sz="800" dirty="0" smtClean="0">
                    <a:solidFill>
                      <a:srgbClr val="000000"/>
                    </a:solidFill>
                  </a:rPr>
                  <a:t>в</a:t>
                </a:r>
                <a:r>
                  <a:rPr lang="ru-RU" sz="800" dirty="0" smtClean="0">
                    <a:solidFill>
                      <a:srgbClr val="000000"/>
                    </a:solidFill>
                  </a:rPr>
                  <a:t> </a:t>
                </a:r>
                <a:r>
                  <a:rPr lang="ru-RU" sz="800" dirty="0">
                    <a:solidFill>
                      <a:srgbClr val="000000"/>
                    </a:solidFill>
                  </a:rPr>
                  <a:t>базе данных</a:t>
                </a:r>
              </a:p>
            </p:txBody>
          </p:sp>
          <p:sp>
            <p:nvSpPr>
              <p:cNvPr id="126" name="Пятно 1 125"/>
              <p:cNvSpPr/>
              <p:nvPr/>
            </p:nvSpPr>
            <p:spPr bwMode="auto">
              <a:xfrm>
                <a:off x="7164288" y="4005064"/>
                <a:ext cx="432048" cy="485532"/>
              </a:xfrm>
              <a:prstGeom prst="irregularSeal1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 dirty="0">
                    <a:solidFill>
                      <a:srgbClr val="000000"/>
                    </a:solidFill>
                  </a:rPr>
                  <a:t>3</a:t>
                </a:r>
              </a:p>
            </p:txBody>
          </p:sp>
        </p:grpSp>
        <p:sp>
          <p:nvSpPr>
            <p:cNvPr id="127" name="Пятно 1 126"/>
            <p:cNvSpPr/>
            <p:nvPr/>
          </p:nvSpPr>
          <p:spPr bwMode="auto">
            <a:xfrm>
              <a:off x="7164288" y="4509120"/>
              <a:ext cx="432048" cy="485532"/>
            </a:xfrm>
            <a:prstGeom prst="irregularSeal1">
              <a:avLst/>
            </a:prstGeom>
            <a:solidFill>
              <a:srgbClr val="FFFF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rgbClr val="000000"/>
                  </a:solidFill>
                </a:rPr>
                <a:t>4</a:t>
              </a:r>
            </a:p>
          </p:txBody>
        </p:sp>
        <p:grpSp>
          <p:nvGrpSpPr>
            <p:cNvPr id="7" name="Группа 117"/>
            <p:cNvGrpSpPr/>
            <p:nvPr/>
          </p:nvGrpSpPr>
          <p:grpSpPr>
            <a:xfrm>
              <a:off x="7164288" y="5013176"/>
              <a:ext cx="2016224" cy="624312"/>
              <a:chOff x="7164288" y="5013176"/>
              <a:chExt cx="2016224" cy="624312"/>
            </a:xfrm>
          </p:grpSpPr>
          <p:sp>
            <p:nvSpPr>
              <p:cNvPr id="132" name="Пятно 1 131"/>
              <p:cNvSpPr/>
              <p:nvPr/>
            </p:nvSpPr>
            <p:spPr bwMode="auto">
              <a:xfrm>
                <a:off x="7164288" y="5013176"/>
                <a:ext cx="432048" cy="485532"/>
              </a:xfrm>
              <a:prstGeom prst="irregularSeal1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7488832" y="5013176"/>
                <a:ext cx="1691680" cy="62431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800" dirty="0">
                    <a:solidFill>
                      <a:srgbClr val="000000"/>
                    </a:solidFill>
                  </a:rPr>
                  <a:t>Отсутствие возможности работать со списком в электронном виде</a:t>
                </a:r>
              </a:p>
            </p:txBody>
          </p:sp>
        </p:grpSp>
      </p:grpSp>
      <p:sp>
        <p:nvSpPr>
          <p:cNvPr id="138" name="Пятно 1 137"/>
          <p:cNvSpPr/>
          <p:nvPr/>
        </p:nvSpPr>
        <p:spPr bwMode="auto">
          <a:xfrm>
            <a:off x="323528" y="4149080"/>
            <a:ext cx="324544" cy="367431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9" name="Пятно 1 138"/>
          <p:cNvSpPr/>
          <p:nvPr/>
        </p:nvSpPr>
        <p:spPr bwMode="auto">
          <a:xfrm>
            <a:off x="3491880" y="5949280"/>
            <a:ext cx="360040" cy="288031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40" name="Пятно 1 139"/>
          <p:cNvSpPr/>
          <p:nvPr/>
        </p:nvSpPr>
        <p:spPr bwMode="auto">
          <a:xfrm>
            <a:off x="323528" y="6021288"/>
            <a:ext cx="360040" cy="360040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123728" y="323446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</a:rPr>
              <a:t>Min</a:t>
            </a:r>
            <a:r>
              <a:rPr lang="ru-RU" sz="800" dirty="0">
                <a:solidFill>
                  <a:srgbClr val="000000"/>
                </a:solidFill>
              </a:rPr>
              <a:t> </a:t>
            </a:r>
            <a:r>
              <a:rPr lang="ru-RU" sz="800" dirty="0" smtClean="0">
                <a:solidFill>
                  <a:srgbClr val="000000"/>
                </a:solidFill>
              </a:rPr>
              <a:t>1 мин 56 сек</a:t>
            </a:r>
            <a:endParaRPr lang="en-US" sz="8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</a:rPr>
              <a:t>Max</a:t>
            </a:r>
            <a:r>
              <a:rPr lang="ru-RU" sz="800" dirty="0">
                <a:solidFill>
                  <a:srgbClr val="000000"/>
                </a:solidFill>
              </a:rPr>
              <a:t> </a:t>
            </a:r>
            <a:r>
              <a:rPr lang="ru-RU" sz="800" dirty="0" smtClean="0">
                <a:solidFill>
                  <a:srgbClr val="000000"/>
                </a:solidFill>
              </a:rPr>
              <a:t>3 мин 55 сек.</a:t>
            </a: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85786" y="457200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</a:rPr>
              <a:t>Min</a:t>
            </a:r>
            <a:r>
              <a:rPr lang="ru-RU" sz="800" dirty="0">
                <a:solidFill>
                  <a:srgbClr val="000000"/>
                </a:solidFill>
              </a:rPr>
              <a:t> </a:t>
            </a:r>
            <a:r>
              <a:rPr lang="ru-RU" sz="800" dirty="0" smtClean="0">
                <a:solidFill>
                  <a:srgbClr val="000000"/>
                </a:solidFill>
              </a:rPr>
              <a:t>3 мин 01 сек.</a:t>
            </a:r>
            <a:endParaRPr lang="en-US" sz="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</a:rPr>
              <a:t>Max</a:t>
            </a:r>
            <a:r>
              <a:rPr lang="ru-RU" sz="800" dirty="0">
                <a:solidFill>
                  <a:srgbClr val="000000"/>
                </a:solidFill>
              </a:rPr>
              <a:t> </a:t>
            </a:r>
            <a:r>
              <a:rPr lang="ru-RU" sz="800" dirty="0" smtClean="0">
                <a:solidFill>
                  <a:srgbClr val="000000"/>
                </a:solidFill>
              </a:rPr>
              <a:t>4 мин 19 сек.</a:t>
            </a: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27584" y="609329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</a:rPr>
              <a:t>Min</a:t>
            </a:r>
            <a:r>
              <a:rPr lang="ru-RU" sz="800" dirty="0">
                <a:solidFill>
                  <a:srgbClr val="000000"/>
                </a:solidFill>
              </a:rPr>
              <a:t> </a:t>
            </a:r>
            <a:r>
              <a:rPr lang="ru-RU" sz="800" dirty="0" smtClean="0">
                <a:solidFill>
                  <a:srgbClr val="000000"/>
                </a:solidFill>
              </a:rPr>
              <a:t>49 сек.</a:t>
            </a:r>
            <a:endParaRPr lang="en-US" sz="8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</a:rPr>
              <a:t>Max</a:t>
            </a:r>
            <a:r>
              <a:rPr lang="ru-RU" sz="800" dirty="0">
                <a:solidFill>
                  <a:srgbClr val="000000"/>
                </a:solidFill>
              </a:rPr>
              <a:t> </a:t>
            </a:r>
            <a:r>
              <a:rPr lang="ru-RU" sz="800" dirty="0" smtClean="0">
                <a:solidFill>
                  <a:srgbClr val="000000"/>
                </a:solidFill>
              </a:rPr>
              <a:t>1 мин 20 сек.</a:t>
            </a: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857488" y="4572008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</a:rPr>
              <a:t>Min</a:t>
            </a:r>
            <a:r>
              <a:rPr lang="ru-RU" sz="800" dirty="0">
                <a:solidFill>
                  <a:srgbClr val="000000"/>
                </a:solidFill>
              </a:rPr>
              <a:t> </a:t>
            </a:r>
            <a:r>
              <a:rPr lang="ru-RU" sz="800" dirty="0" smtClean="0">
                <a:solidFill>
                  <a:srgbClr val="000000"/>
                </a:solidFill>
              </a:rPr>
              <a:t> 1 мин 8 сек.</a:t>
            </a:r>
            <a:endParaRPr lang="en-US" sz="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</a:rPr>
              <a:t>Max</a:t>
            </a:r>
            <a:r>
              <a:rPr lang="ru-RU" sz="800" dirty="0">
                <a:solidFill>
                  <a:srgbClr val="000000"/>
                </a:solidFill>
              </a:rPr>
              <a:t> </a:t>
            </a:r>
            <a:r>
              <a:rPr lang="ru-RU" sz="800" dirty="0" smtClean="0">
                <a:solidFill>
                  <a:srgbClr val="000000"/>
                </a:solidFill>
              </a:rPr>
              <a:t>1 мин 10 сек</a:t>
            </a: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123728" y="6093296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</a:rPr>
              <a:t>Min</a:t>
            </a:r>
            <a:r>
              <a:rPr lang="ru-RU" sz="800" dirty="0">
                <a:solidFill>
                  <a:srgbClr val="000000"/>
                </a:solidFill>
              </a:rPr>
              <a:t> </a:t>
            </a:r>
            <a:r>
              <a:rPr lang="ru-RU" sz="800" dirty="0" smtClean="0">
                <a:solidFill>
                  <a:srgbClr val="000000"/>
                </a:solidFill>
              </a:rPr>
              <a:t>4 сек.</a:t>
            </a:r>
            <a:endParaRPr lang="en-US" sz="8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</a:rPr>
              <a:t>Max</a:t>
            </a:r>
            <a:r>
              <a:rPr lang="ru-RU" sz="800" dirty="0">
                <a:solidFill>
                  <a:srgbClr val="000000"/>
                </a:solidFill>
              </a:rPr>
              <a:t> </a:t>
            </a:r>
            <a:r>
              <a:rPr lang="ru-RU" sz="800" dirty="0" smtClean="0">
                <a:solidFill>
                  <a:srgbClr val="000000"/>
                </a:solidFill>
              </a:rPr>
              <a:t>15 сек.</a:t>
            </a: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500694" y="3500438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</a:rPr>
              <a:t>Min</a:t>
            </a:r>
            <a:r>
              <a:rPr lang="ru-RU" sz="800" dirty="0">
                <a:solidFill>
                  <a:srgbClr val="000000"/>
                </a:solidFill>
              </a:rPr>
              <a:t> </a:t>
            </a:r>
            <a:r>
              <a:rPr lang="ru-RU" sz="800" dirty="0" smtClean="0">
                <a:solidFill>
                  <a:srgbClr val="000000"/>
                </a:solidFill>
              </a:rPr>
              <a:t>7 </a:t>
            </a:r>
            <a:r>
              <a:rPr lang="ru-RU" sz="800" dirty="0">
                <a:solidFill>
                  <a:srgbClr val="000000"/>
                </a:solidFill>
              </a:rPr>
              <a:t>сек.</a:t>
            </a:r>
            <a:endParaRPr lang="en-US" sz="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</a:rPr>
              <a:t>Max</a:t>
            </a:r>
            <a:r>
              <a:rPr lang="ru-RU" sz="800" dirty="0">
                <a:solidFill>
                  <a:srgbClr val="000000"/>
                </a:solidFill>
              </a:rPr>
              <a:t> </a:t>
            </a:r>
            <a:r>
              <a:rPr lang="ru-RU" sz="800" dirty="0" smtClean="0">
                <a:solidFill>
                  <a:srgbClr val="000000"/>
                </a:solidFill>
              </a:rPr>
              <a:t>12 сек.</a:t>
            </a: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24128" y="4077072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solidFill>
                  <a:srgbClr val="000000"/>
                </a:solidFill>
              </a:rPr>
              <a:t>.</a:t>
            </a:r>
            <a:endParaRPr lang="ru-RU" sz="800" dirty="0">
              <a:solidFill>
                <a:srgbClr val="000000"/>
              </a:solidFill>
            </a:endParaRPr>
          </a:p>
        </p:txBody>
      </p:sp>
      <p:grpSp>
        <p:nvGrpSpPr>
          <p:cNvPr id="8" name="Группа 112"/>
          <p:cNvGrpSpPr/>
          <p:nvPr/>
        </p:nvGrpSpPr>
        <p:grpSpPr>
          <a:xfrm>
            <a:off x="6516216" y="1844824"/>
            <a:ext cx="2016224" cy="866549"/>
            <a:chOff x="6588224" y="1844824"/>
            <a:chExt cx="2016224" cy="866549"/>
          </a:xfrm>
        </p:grpSpPr>
        <p:sp>
          <p:nvSpPr>
            <p:cNvPr id="70" name="Скругленный прямоугольник 69"/>
            <p:cNvSpPr/>
            <p:nvPr/>
          </p:nvSpPr>
          <p:spPr bwMode="auto">
            <a:xfrm>
              <a:off x="6588224" y="1844824"/>
              <a:ext cx="2016224" cy="792088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 smtClean="0">
                  <a:solidFill>
                    <a:srgbClr val="000000"/>
                  </a:solidFill>
                </a:rPr>
                <a:t>Зачисление учащихся и </a:t>
              </a:r>
              <a:r>
                <a:rPr lang="ru-RU" sz="1000" b="1" dirty="0" err="1" smtClean="0">
                  <a:solidFill>
                    <a:srgbClr val="000000"/>
                  </a:solidFill>
                </a:rPr>
                <a:t>формрование</a:t>
              </a:r>
              <a:r>
                <a:rPr lang="ru-RU" sz="1000" b="1" dirty="0" smtClean="0">
                  <a:solidFill>
                    <a:srgbClr val="000000"/>
                  </a:solidFill>
                </a:rPr>
                <a:t> списков в Школе 2.0</a:t>
              </a:r>
              <a:endParaRPr lang="ru-RU" sz="1000" dirty="0">
                <a:solidFill>
                  <a:srgbClr val="00000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020272" y="2357430"/>
              <a:ext cx="100811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000000"/>
                  </a:solidFill>
                </a:rPr>
                <a:t>Min</a:t>
              </a:r>
              <a:r>
                <a:rPr lang="ru-RU" sz="800" dirty="0">
                  <a:solidFill>
                    <a:srgbClr val="000000"/>
                  </a:solidFill>
                </a:rPr>
                <a:t> 18 сек.</a:t>
              </a:r>
              <a:endParaRPr lang="en-US" sz="800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000000"/>
                  </a:solidFill>
                </a:rPr>
                <a:t>Max</a:t>
              </a:r>
              <a:r>
                <a:rPr lang="ru-RU" sz="800" dirty="0">
                  <a:solidFill>
                    <a:srgbClr val="000000"/>
                  </a:solidFill>
                </a:rPr>
                <a:t> 20 сек</a:t>
              </a:r>
              <a:r>
                <a:rPr lang="ru-RU" sz="900" dirty="0">
                  <a:solidFill>
                    <a:srgbClr val="000000"/>
                  </a:solidFill>
                </a:rPr>
                <a:t>.</a:t>
              </a:r>
            </a:p>
          </p:txBody>
        </p:sp>
      </p:grpSp>
      <p:sp>
        <p:nvSpPr>
          <p:cNvPr id="141" name="Скругленный прямоугольник 140"/>
          <p:cNvSpPr/>
          <p:nvPr/>
        </p:nvSpPr>
        <p:spPr bwMode="auto">
          <a:xfrm>
            <a:off x="7215206" y="5500702"/>
            <a:ext cx="432048" cy="2160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Скругленный прямоугольник 141"/>
          <p:cNvSpPr/>
          <p:nvPr/>
        </p:nvSpPr>
        <p:spPr bwMode="auto">
          <a:xfrm>
            <a:off x="7215206" y="5715016"/>
            <a:ext cx="432048" cy="216024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Скругленный прямоугольник 142"/>
          <p:cNvSpPr/>
          <p:nvPr/>
        </p:nvSpPr>
        <p:spPr bwMode="auto">
          <a:xfrm>
            <a:off x="7236296" y="6021288"/>
            <a:ext cx="432048" cy="216024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Скругленный прямоугольник 143"/>
          <p:cNvSpPr/>
          <p:nvPr/>
        </p:nvSpPr>
        <p:spPr bwMode="auto">
          <a:xfrm>
            <a:off x="7236296" y="6237312"/>
            <a:ext cx="432048" cy="21602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7654004" y="5517232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-Заместитель директора</a:t>
            </a:r>
          </a:p>
          <a:p>
            <a:r>
              <a:rPr lang="ru-RU" sz="900" dirty="0" smtClean="0"/>
              <a:t> по УВР</a:t>
            </a:r>
            <a:endParaRPr lang="ru-RU" sz="900" dirty="0"/>
          </a:p>
        </p:txBody>
      </p:sp>
      <p:sp>
        <p:nvSpPr>
          <p:cNvPr id="147" name="TextBox 146"/>
          <p:cNvSpPr txBox="1"/>
          <p:nvPr/>
        </p:nvSpPr>
        <p:spPr>
          <a:xfrm>
            <a:off x="7620470" y="5733256"/>
            <a:ext cx="170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900" dirty="0" smtClean="0"/>
              <a:t>-</a:t>
            </a:r>
            <a:r>
              <a:rPr lang="ru-RU" sz="900" dirty="0" err="1" smtClean="0"/>
              <a:t>заместительдиректоа</a:t>
            </a:r>
            <a:r>
              <a:rPr lang="ru-RU" sz="900" dirty="0" smtClean="0"/>
              <a:t> по ИКТ</a:t>
            </a:r>
            <a:endParaRPr lang="ru-RU" sz="900" dirty="0"/>
          </a:p>
        </p:txBody>
      </p:sp>
      <p:sp>
        <p:nvSpPr>
          <p:cNvPr id="148" name="TextBox 147"/>
          <p:cNvSpPr txBox="1"/>
          <p:nvPr/>
        </p:nvSpPr>
        <p:spPr>
          <a:xfrm>
            <a:off x="7795324" y="6366520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Классные руководители, </a:t>
            </a:r>
          </a:p>
          <a:p>
            <a:r>
              <a:rPr lang="ru-RU" sz="900" dirty="0" smtClean="0"/>
              <a:t>учителя</a:t>
            </a:r>
            <a:endParaRPr lang="ru-RU" sz="900" dirty="0"/>
          </a:p>
        </p:txBody>
      </p:sp>
      <p:sp>
        <p:nvSpPr>
          <p:cNvPr id="131" name="Скругленный прямоугольник 130"/>
          <p:cNvSpPr/>
          <p:nvPr/>
        </p:nvSpPr>
        <p:spPr bwMode="auto">
          <a:xfrm>
            <a:off x="7215206" y="6500834"/>
            <a:ext cx="432048" cy="216024"/>
          </a:xfrm>
          <a:prstGeom prst="roundRect">
            <a:avLst/>
          </a:prstGeom>
          <a:solidFill>
            <a:srgbClr val="CC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Правая фигурная скобка 134"/>
          <p:cNvSpPr/>
          <p:nvPr/>
        </p:nvSpPr>
        <p:spPr bwMode="auto">
          <a:xfrm>
            <a:off x="7643834" y="6000768"/>
            <a:ext cx="144016" cy="693266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Скругленный прямоугольник 135"/>
          <p:cNvSpPr/>
          <p:nvPr/>
        </p:nvSpPr>
        <p:spPr bwMode="auto">
          <a:xfrm>
            <a:off x="428596" y="2857496"/>
            <a:ext cx="1368152" cy="107841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rgbClr val="000000"/>
                </a:solidFill>
              </a:rPr>
              <a:t>Сверка полученных </a:t>
            </a:r>
            <a:r>
              <a:rPr lang="ru-RU" sz="900" b="1" dirty="0" smtClean="0">
                <a:solidFill>
                  <a:srgbClr val="000000"/>
                </a:solidFill>
              </a:rPr>
              <a:t>данных </a:t>
            </a:r>
            <a:r>
              <a:rPr lang="ru-RU" sz="900" b="1" dirty="0">
                <a:solidFill>
                  <a:srgbClr val="000000"/>
                </a:solidFill>
              </a:rPr>
              <a:t>со </a:t>
            </a:r>
            <a:r>
              <a:rPr lang="ru-RU" sz="900" b="1" dirty="0" smtClean="0">
                <a:solidFill>
                  <a:srgbClr val="000000"/>
                </a:solidFill>
              </a:rPr>
              <a:t>списками  классных руководителей 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134" name="Пятно 1 133"/>
          <p:cNvSpPr/>
          <p:nvPr/>
        </p:nvSpPr>
        <p:spPr bwMode="auto">
          <a:xfrm>
            <a:off x="179512" y="2708920"/>
            <a:ext cx="360040" cy="360040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71472" y="357187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</a:rPr>
              <a:t>Min</a:t>
            </a:r>
            <a:r>
              <a:rPr lang="ru-RU" sz="800" dirty="0" smtClean="0">
                <a:solidFill>
                  <a:srgbClr val="000000"/>
                </a:solidFill>
              </a:rPr>
              <a:t> 1 мин 07 сек.</a:t>
            </a:r>
            <a:endParaRPr lang="en-US" sz="800" dirty="0">
              <a:solidFill>
                <a:srgbClr val="000000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</a:rPr>
              <a:t>Max</a:t>
            </a:r>
            <a:r>
              <a:rPr lang="ru-RU" sz="800" dirty="0">
                <a:solidFill>
                  <a:srgbClr val="000000"/>
                </a:solidFill>
              </a:rPr>
              <a:t> </a:t>
            </a:r>
            <a:r>
              <a:rPr lang="ru-RU" sz="800" dirty="0" smtClean="0">
                <a:solidFill>
                  <a:srgbClr val="000000"/>
                </a:solidFill>
              </a:rPr>
              <a:t>5 мин 43 сек.</a:t>
            </a: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149" name="Стрелка вправо 148"/>
          <p:cNvSpPr/>
          <p:nvPr/>
        </p:nvSpPr>
        <p:spPr bwMode="auto">
          <a:xfrm>
            <a:off x="1785918" y="3286124"/>
            <a:ext cx="216024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114" name="Пятно 1 113"/>
          <p:cNvSpPr/>
          <p:nvPr/>
        </p:nvSpPr>
        <p:spPr bwMode="auto">
          <a:xfrm>
            <a:off x="3714744" y="1000108"/>
            <a:ext cx="360040" cy="360040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3864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625" y="260648"/>
            <a:ext cx="8229600" cy="1152128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ПИРАМИДА ПРОБЛЕМ </a:t>
            </a:r>
            <a:endParaRPr lang="ru-RU" b="1" u="sng" dirty="0">
              <a:solidFill>
                <a:srgbClr val="002060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1606700991"/>
              </p:ext>
            </p:extLst>
          </p:nvPr>
        </p:nvGraphicFramePr>
        <p:xfrm>
          <a:off x="323528" y="1253328"/>
          <a:ext cx="5612412" cy="4245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3746190" y="1916832"/>
            <a:ext cx="1703962" cy="7143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b="1" dirty="0">
                <a:solidFill>
                  <a:schemeClr val="tx1"/>
                </a:solidFill>
              </a:rPr>
              <a:t>Не выявлены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55976" y="3018716"/>
            <a:ext cx="1633364" cy="7143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b="1" dirty="0">
                <a:solidFill>
                  <a:schemeClr val="tx1"/>
                </a:solidFill>
              </a:rPr>
              <a:t>Не выявлены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33946" y="4067603"/>
            <a:ext cx="4352895" cy="16561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/>
            <a:r>
              <a:rPr lang="ru-RU" sz="1600" dirty="0" smtClean="0">
                <a:solidFill>
                  <a:srgbClr val="002060"/>
                </a:solidFill>
              </a:rPr>
              <a:t>1. Недостаточное количество детей, охваченных платными услугами.</a:t>
            </a:r>
          </a:p>
          <a:p>
            <a:pPr marL="342900" lvl="0" indent="-342900"/>
            <a:r>
              <a:rPr lang="ru-RU" sz="1600" dirty="0" smtClean="0">
                <a:solidFill>
                  <a:srgbClr val="002060"/>
                </a:solidFill>
              </a:rPr>
              <a:t>2. Недостаточная мотивации педагогов, в оказании дополнительных платных услуг.</a:t>
            </a:r>
          </a:p>
          <a:p>
            <a:pPr marL="342900" indent="-342900">
              <a:buAutoNum type="arabicPeriod"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142852"/>
            <a:ext cx="12858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8750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48904" y="116632"/>
            <a:ext cx="6965945" cy="58477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Мероприятия по решению проблем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4758"/>
            <a:ext cx="3888432" cy="923330"/>
          </a:xfrm>
          <a:prstGeom prst="rect">
            <a:avLst/>
          </a:prstGeom>
          <a:solidFill>
            <a:srgbClr val="FC8604">
              <a:alpha val="23000"/>
            </a:srgb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Большие затраты времени на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информирование и оформление документов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571612"/>
            <a:ext cx="4572000" cy="646331"/>
          </a:xfrm>
          <a:prstGeom prst="rect">
            <a:avLst/>
          </a:prstGeom>
          <a:solidFill>
            <a:srgbClr val="92D050">
              <a:alpha val="35000"/>
            </a:srgbClr>
          </a:solidFill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Знакомство с информацией через </a:t>
            </a:r>
            <a:r>
              <a:rPr lang="ru-RU" b="1" dirty="0" err="1" smtClean="0">
                <a:latin typeface="Times New Roman"/>
                <a:ea typeface="Times New Roman"/>
              </a:rPr>
              <a:t>информационые</a:t>
            </a:r>
            <a:r>
              <a:rPr lang="ru-RU" b="1" dirty="0" smtClean="0">
                <a:latin typeface="Times New Roman"/>
                <a:ea typeface="Times New Roman"/>
              </a:rPr>
              <a:t> ресурсы </a:t>
            </a:r>
            <a:endParaRPr lang="ru-RU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620688"/>
            <a:ext cx="40324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59000">
                      <a:srgbClr val="FF0066">
                        <a:alpha val="69000"/>
                      </a:srgb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Проблема:</a:t>
            </a:r>
            <a:endParaRPr lang="ru-RU" sz="4000" b="1" cap="none" spc="50" dirty="0">
              <a:ln w="11430"/>
              <a:gradFill>
                <a:gsLst>
                  <a:gs pos="59000">
                    <a:srgbClr val="FF0066">
                      <a:alpha val="69000"/>
                    </a:srgb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692696"/>
            <a:ext cx="40324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rgbClr val="00B05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Решение:</a:t>
            </a:r>
            <a:endParaRPr lang="ru-RU" sz="3600" b="1" cap="none" spc="50" dirty="0">
              <a:ln w="11430"/>
              <a:gradFill>
                <a:gsLst>
                  <a:gs pos="25000">
                    <a:srgbClr val="00B050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4228900" y="1835471"/>
            <a:ext cx="350360" cy="180891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/>
          <a:srcRect l="4673" t="10046" r="4810" b="6393"/>
          <a:stretch>
            <a:fillRect/>
          </a:stretch>
        </p:blipFill>
        <p:spPr bwMode="auto">
          <a:xfrm>
            <a:off x="3214678" y="2643182"/>
            <a:ext cx="5686250" cy="338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9225847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12891</TotalTime>
  <Words>705</Words>
  <Application>Microsoft Office PowerPoint</Application>
  <PresentationFormat>Экран (4:3)</PresentationFormat>
  <Paragraphs>161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«Совершенствование организации платных услуг в МАОУ «Гимназия города Юрги» </vt:lpstr>
      <vt:lpstr>ПАСПОРТ ПРОЕКТА  </vt:lpstr>
      <vt:lpstr>КОМАНДА ПРОЕКТА</vt:lpstr>
      <vt:lpstr>Актуальность</vt:lpstr>
      <vt:lpstr>Обоснование выбора</vt:lpstr>
      <vt:lpstr>Цели и плановый эффект</vt:lpstr>
      <vt:lpstr>Карта текущего состояния процесса «Совершенствование организации платных услуг в МАОУ «Гимназия города Юрги»</vt:lpstr>
      <vt:lpstr>ПИРАМИДА ПРОБЛЕМ </vt:lpstr>
      <vt:lpstr>Мероприятия по решению проблем</vt:lpstr>
      <vt:lpstr>Мероприятия по решению проблем</vt:lpstr>
      <vt:lpstr>Мероприятия по решению проблем</vt:lpstr>
      <vt:lpstr>Целевая карта процесса «Как будет»</vt:lpstr>
      <vt:lpstr>Бережливое производство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user</cp:lastModifiedBy>
  <cp:revision>934</cp:revision>
  <cp:lastPrinted>2019-02-18T01:46:55Z</cp:lastPrinted>
  <dcterms:created xsi:type="dcterms:W3CDTF">2007-01-29T08:57:19Z</dcterms:created>
  <dcterms:modified xsi:type="dcterms:W3CDTF">2022-11-09T13:11:43Z</dcterms:modified>
</cp:coreProperties>
</file>