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95" r:id="rId5"/>
    <p:sldId id="297" r:id="rId6"/>
    <p:sldId id="298" r:id="rId7"/>
    <p:sldId id="260" r:id="rId8"/>
    <p:sldId id="277" r:id="rId9"/>
    <p:sldId id="265" r:id="rId10"/>
    <p:sldId id="268" r:id="rId11"/>
    <p:sldId id="300" r:id="rId12"/>
    <p:sldId id="290" r:id="rId13"/>
    <p:sldId id="289" r:id="rId14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B3"/>
    <a:srgbClr val="F2C1F7"/>
    <a:srgbClr val="FC8604"/>
    <a:srgbClr val="FEE0A4"/>
    <a:srgbClr val="CCFF66"/>
    <a:srgbClr val="FF0066"/>
    <a:srgbClr val="FB9B9B"/>
    <a:srgbClr val="E5F6FB"/>
    <a:srgbClr val="CC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644" autoAdjust="0"/>
    <p:restoredTop sz="98995" autoAdjust="0"/>
  </p:normalViewPr>
  <p:slideViewPr>
    <p:cSldViewPr>
      <p:cViewPr>
        <p:scale>
          <a:sx n="90" d="100"/>
          <a:sy n="90" d="100"/>
        </p:scale>
        <p:origin x="-2160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362A7-F58A-4D0B-B59A-D5132FCBF4BE}" type="doc">
      <dgm:prSet loTypeId="urn:microsoft.com/office/officeart/2005/8/layout/pyramid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050BDFD-6DA9-4FD0-B050-280EDA5E0E0B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3096332" y="424360"/>
          <a:ext cx="5873887" cy="323484"/>
        </a:xfrm>
        <a:prstGeom prst="roundRect">
          <a:avLst/>
        </a:prstGeom>
        <a:solidFill>
          <a:sysClr val="window" lastClr="FFFFFF"/>
        </a:solidFill>
        <a:ln w="57150" cap="flat" cmpd="sng" algn="ctr">
          <a:solidFill>
            <a:srgbClr val="C0504D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gm:spPr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Федеральный уровень – 0 проблем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DA573CE-6A09-43E9-83F1-3B8E9CA84E47}" type="parTrans" cxnId="{062D590D-A3E5-4FFC-B916-EF0256A86479}">
      <dgm:prSet/>
      <dgm:spPr/>
      <dgm:t>
        <a:bodyPr/>
        <a:lstStyle/>
        <a:p>
          <a:endParaRPr lang="ru-RU"/>
        </a:p>
      </dgm:t>
    </dgm:pt>
    <dgm:pt modelId="{F2919D76-F1A2-490D-9E55-9FB857176D42}" type="sibTrans" cxnId="{062D590D-A3E5-4FFC-B916-EF0256A86479}">
      <dgm:prSet/>
      <dgm:spPr/>
      <dgm:t>
        <a:bodyPr/>
        <a:lstStyle/>
        <a:p>
          <a:endParaRPr lang="ru-RU"/>
        </a:p>
      </dgm:t>
    </dgm:pt>
    <dgm:pt modelId="{CD662C4C-94AE-4261-9881-BCB39B81A99C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3096332" y="872651"/>
          <a:ext cx="5863399" cy="374152"/>
        </a:xfrm>
        <a:prstGeom prst="roundRect">
          <a:avLst/>
        </a:prstGeom>
        <a:solidFill>
          <a:sysClr val="window" lastClr="FFFFFF"/>
        </a:solidFill>
        <a:ln w="57150" cap="flat" cmpd="sng" algn="ctr">
          <a:solidFill>
            <a:srgbClr val="4F81BD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Региональный уровень – 0 проблем</a:t>
          </a:r>
        </a:p>
        <a:p>
          <a:pPr algn="ctr">
            <a:lnSpc>
              <a:spcPct val="90000"/>
            </a:lnSpc>
            <a:spcAft>
              <a:spcPct val="35000"/>
            </a:spcAft>
          </a:pPr>
          <a:endParaRPr lang="ru-RU" sz="15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9EDD2602-6887-4EDF-8223-2A4444AB2011}" type="parTrans" cxnId="{C2058C78-991A-4E64-8EE2-546C197D1D84}">
      <dgm:prSet/>
      <dgm:spPr/>
      <dgm:t>
        <a:bodyPr/>
        <a:lstStyle/>
        <a:p>
          <a:endParaRPr lang="ru-RU"/>
        </a:p>
      </dgm:t>
    </dgm:pt>
    <dgm:pt modelId="{82114C5B-2C77-4BF4-A746-37AA496A57B0}" type="sibTrans" cxnId="{C2058C78-991A-4E64-8EE2-546C197D1D84}">
      <dgm:prSet/>
      <dgm:spPr/>
      <dgm:t>
        <a:bodyPr/>
        <a:lstStyle/>
        <a:p>
          <a:endParaRPr lang="ru-RU"/>
        </a:p>
      </dgm:t>
    </dgm:pt>
    <dgm:pt modelId="{0D8E7D5D-60E7-414D-9D4F-85F440887B3E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3024351" y="1423138"/>
          <a:ext cx="6238832" cy="3174596"/>
        </a:xfrm>
        <a:prstGeom prst="roundRect">
          <a:avLst/>
        </a:prstGeom>
        <a:solidFill>
          <a:sysClr val="window" lastClr="FFFFFF"/>
        </a:solidFill>
        <a:ln w="57150" cap="flat" cmpd="sng" algn="ctr">
          <a:solidFill>
            <a:srgbClr val="8064A2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gm:spPr>
      <dgm:t>
        <a:bodyPr/>
        <a:lstStyle/>
        <a:p>
          <a:r>
            <a:rPr lang="ru-RU" sz="2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Неполучение книги, невыполнение домашнего задания;</a:t>
          </a:r>
          <a:endParaRPr lang="ru-RU" sz="2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0A959ED-EEBD-482A-B357-D207879A3761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3024351" y="1423138"/>
          <a:ext cx="6238832" cy="3174596"/>
        </a:xfrm>
        <a:prstGeom prst="roundRect">
          <a:avLst/>
        </a:prstGeom>
        <a:solidFill>
          <a:sysClr val="window" lastClr="FFFFFF"/>
        </a:solidFill>
        <a:ln w="57150" cap="flat" cmpd="sng" algn="ctr">
          <a:solidFill>
            <a:srgbClr val="8064A2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gm:spPr>
      <dgm:t>
        <a:bodyPr/>
        <a:lstStyle/>
        <a:p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B2A51EF-A83B-4303-A73F-DE881102E091}" type="sibTrans" cxnId="{E3419A15-697D-446B-9A09-885B61C0F717}">
      <dgm:prSet/>
      <dgm:spPr/>
      <dgm:t>
        <a:bodyPr/>
        <a:lstStyle/>
        <a:p>
          <a:endParaRPr lang="ru-RU"/>
        </a:p>
      </dgm:t>
    </dgm:pt>
    <dgm:pt modelId="{56CB4380-209F-4494-A07A-308C9EBD6C01}" type="parTrans" cxnId="{E3419A15-697D-446B-9A09-885B61C0F717}">
      <dgm:prSet/>
      <dgm:spPr/>
      <dgm:t>
        <a:bodyPr/>
        <a:lstStyle/>
        <a:p>
          <a:endParaRPr lang="ru-RU"/>
        </a:p>
      </dgm:t>
    </dgm:pt>
    <dgm:pt modelId="{29FB97B9-5CED-475C-81D4-EBD2199480C6}" type="sibTrans" cxnId="{41D50483-8A6B-4642-98CD-27DF78C60E78}">
      <dgm:prSet/>
      <dgm:spPr/>
      <dgm:t>
        <a:bodyPr/>
        <a:lstStyle/>
        <a:p>
          <a:endParaRPr lang="ru-RU"/>
        </a:p>
      </dgm:t>
    </dgm:pt>
    <dgm:pt modelId="{622C613F-6E2D-40DE-B353-43E51B677F50}" type="parTrans" cxnId="{41D50483-8A6B-4642-98CD-27DF78C60E78}">
      <dgm:prSet/>
      <dgm:spPr/>
      <dgm:t>
        <a:bodyPr/>
        <a:lstStyle/>
        <a:p>
          <a:endParaRPr lang="ru-RU"/>
        </a:p>
      </dgm:t>
    </dgm:pt>
    <dgm:pt modelId="{908E7EFF-D03E-469A-993B-C6B413F6FEAC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3024351" y="1423138"/>
          <a:ext cx="6238832" cy="3174596"/>
        </a:xfrm>
        <a:prstGeom prst="roundRect">
          <a:avLst/>
        </a:prstGeom>
        <a:solidFill>
          <a:sysClr val="window" lastClr="FFFFFF"/>
        </a:solidFill>
        <a:ln w="57150" cap="flat" cmpd="sng" algn="ctr">
          <a:solidFill>
            <a:srgbClr val="8064A2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gm:spPr>
      <dgm:t>
        <a:bodyPr/>
        <a:lstStyle/>
        <a:p>
          <a:r>
            <a:rPr lang="ru-RU" sz="2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Наличие учащихся, неудовлетворенных сроками оказания услуг</a:t>
          </a:r>
          <a:endParaRPr lang="ru-RU" sz="2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F61A95B-C19A-4164-AF7B-6E824C45A7CD}" type="parTrans" cxnId="{D7C2CF29-645F-41B3-931F-163C94C19713}">
      <dgm:prSet/>
      <dgm:spPr/>
      <dgm:t>
        <a:bodyPr/>
        <a:lstStyle/>
        <a:p>
          <a:endParaRPr lang="ru-RU"/>
        </a:p>
      </dgm:t>
    </dgm:pt>
    <dgm:pt modelId="{BD1542EF-C2F3-4D95-84AB-AD5E203AD8B5}" type="sibTrans" cxnId="{D7C2CF29-645F-41B3-931F-163C94C19713}">
      <dgm:prSet/>
      <dgm:spPr/>
      <dgm:t>
        <a:bodyPr/>
        <a:lstStyle/>
        <a:p>
          <a:endParaRPr lang="ru-RU"/>
        </a:p>
      </dgm:t>
    </dgm:pt>
    <dgm:pt modelId="{4C1F5BF4-4188-4C97-B198-BDA5D5E9FBB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3024351" y="1423138"/>
          <a:ext cx="6238832" cy="3174596"/>
        </a:xfrm>
        <a:prstGeom prst="roundRect">
          <a:avLst/>
        </a:prstGeom>
        <a:solidFill>
          <a:sysClr val="window" lastClr="FFFFFF"/>
        </a:solidFill>
        <a:ln w="57150" cap="flat" cmpd="sng" algn="ctr">
          <a:solidFill>
            <a:srgbClr val="8064A2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gm:spPr>
      <dgm:t>
        <a:bodyPr/>
        <a:lstStyle/>
        <a:p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Нерациональное использование рабочего времени учащимися и библиотекарем;</a:t>
          </a:r>
          <a:endParaRPr lang="ru-RU" sz="2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E288C1E-0F31-4012-86D6-8E8D470C0F92}" type="parTrans" cxnId="{C08C5E6F-ED06-4270-B628-FB65E503D0B4}">
      <dgm:prSet/>
      <dgm:spPr/>
      <dgm:t>
        <a:bodyPr/>
        <a:lstStyle/>
        <a:p>
          <a:endParaRPr lang="ru-RU"/>
        </a:p>
      </dgm:t>
    </dgm:pt>
    <dgm:pt modelId="{AE31EBD3-0CC1-43F4-BE56-8F5D39D53AD9}" type="sibTrans" cxnId="{C08C5E6F-ED06-4270-B628-FB65E503D0B4}">
      <dgm:prSet/>
      <dgm:spPr/>
      <dgm:t>
        <a:bodyPr/>
        <a:lstStyle/>
        <a:p>
          <a:endParaRPr lang="ru-RU"/>
        </a:p>
      </dgm:t>
    </dgm:pt>
    <dgm:pt modelId="{09534A43-5F18-4093-8CF0-D830F6E8B1B7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xfrm>
          <a:off x="3024351" y="1423138"/>
          <a:ext cx="6238832" cy="3174596"/>
        </a:xfrm>
        <a:prstGeom prst="roundRect">
          <a:avLst/>
        </a:prstGeom>
        <a:solidFill>
          <a:sysClr val="window" lastClr="FFFFFF"/>
        </a:solidFill>
        <a:ln w="57150" cap="flat" cmpd="sng" algn="ctr">
          <a:solidFill>
            <a:srgbClr val="8064A2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gm:spPr>
      <dgm:t>
        <a:bodyPr/>
        <a:lstStyle/>
        <a:p>
          <a:r>
            <a:rPr lang="ru-RU" sz="24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Опоздание на урок;</a:t>
          </a:r>
          <a:endParaRPr lang="ru-RU" sz="24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B34F59A-6B0D-4604-A9AE-2691E415F669}" type="parTrans" cxnId="{681FA263-0A46-4AF8-976E-4B80D124CAE7}">
      <dgm:prSet/>
      <dgm:spPr/>
      <dgm:t>
        <a:bodyPr/>
        <a:lstStyle/>
        <a:p>
          <a:endParaRPr lang="ru-RU"/>
        </a:p>
      </dgm:t>
    </dgm:pt>
    <dgm:pt modelId="{1F142D3B-8B43-445B-B59F-D5C6EC2BAC77}" type="sibTrans" cxnId="{681FA263-0A46-4AF8-976E-4B80D124CAE7}">
      <dgm:prSet/>
      <dgm:spPr/>
      <dgm:t>
        <a:bodyPr/>
        <a:lstStyle/>
        <a:p>
          <a:endParaRPr lang="ru-RU"/>
        </a:p>
      </dgm:t>
    </dgm:pt>
    <dgm:pt modelId="{2477D5DD-81E3-4028-8D25-F7629FF27423}" type="pres">
      <dgm:prSet presAssocID="{AD4362A7-F58A-4D0B-B59A-D5132FCBF4B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661E009-00C7-439F-8295-5BCB3D92189B}" type="pres">
      <dgm:prSet presAssocID="{AD4362A7-F58A-4D0B-B59A-D5132FCBF4BE}" presName="pyramid" presStyleLbl="node1" presStyleIdx="0" presStyleCnt="1" custScaleX="122687" custLinFactNeighborX="-93157" custLinFactNeighborY="-94"/>
      <dgm:spPr>
        <a:xfrm>
          <a:off x="0" y="0"/>
          <a:ext cx="6426862" cy="5238422"/>
        </a:xfrm>
        <a:prstGeom prst="triangl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CCEA9E95-2073-4EB7-8850-B8CE846C0524}" type="pres">
      <dgm:prSet presAssocID="{AD4362A7-F58A-4D0B-B59A-D5132FCBF4BE}" presName="theList" presStyleCnt="0"/>
      <dgm:spPr/>
    </dgm:pt>
    <dgm:pt modelId="{397E00D6-6013-4237-9C9F-838F024F7950}" type="pres">
      <dgm:prSet presAssocID="{E050BDFD-6DA9-4FD0-B050-280EDA5E0E0B}" presName="aNode" presStyleLbl="fgAcc1" presStyleIdx="0" presStyleCnt="3" custScaleX="172509" custScaleY="77786" custLinFactY="-64114" custLinFactNeighborX="-160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3663F-EFBA-40E1-8D5F-A8CF76487E66}" type="pres">
      <dgm:prSet presAssocID="{E050BDFD-6DA9-4FD0-B050-280EDA5E0E0B}" presName="aSpace" presStyleCnt="0"/>
      <dgm:spPr/>
    </dgm:pt>
    <dgm:pt modelId="{FDCF4DC4-9890-4DDF-A61B-5D38B855FCBB}" type="pres">
      <dgm:prSet presAssocID="{CD662C4C-94AE-4261-9881-BCB39B81A99C}" presName="aNode" presStyleLbl="fgAcc1" presStyleIdx="1" presStyleCnt="3" custScaleX="172201" custScaleY="93367" custLinFactY="-20214" custLinFactNeighborX="-1620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4706A-F135-4BE2-A24D-84D2FDB3B5C8}" type="pres">
      <dgm:prSet presAssocID="{CD662C4C-94AE-4261-9881-BCB39B81A99C}" presName="aSpace" presStyleCnt="0"/>
      <dgm:spPr/>
    </dgm:pt>
    <dgm:pt modelId="{6213D224-ED04-43AD-B048-5DA3C28B1824}" type="pres">
      <dgm:prSet presAssocID="{C0A959ED-EEBD-482A-B357-D207879A3761}" presName="aNode" presStyleLbl="fgAcc1" presStyleIdx="2" presStyleCnt="3" custScaleX="194155" custScaleY="723518" custLinFactNeighborX="-15801" custLinFactNeighborY="-41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ACF61-2B3D-4143-9B05-7A9F41764633}" type="pres">
      <dgm:prSet presAssocID="{C0A959ED-EEBD-482A-B357-D207879A3761}" presName="aSpace" presStyleCnt="0"/>
      <dgm:spPr/>
    </dgm:pt>
  </dgm:ptLst>
  <dgm:cxnLst>
    <dgm:cxn modelId="{E72F5F02-3B64-424F-AA06-4695D5260D03}" type="presOf" srcId="{4C1F5BF4-4188-4C97-B198-BDA5D5E9FBB4}" destId="{6213D224-ED04-43AD-B048-5DA3C28B1824}" srcOrd="0" destOrd="2" presId="urn:microsoft.com/office/officeart/2005/8/layout/pyramid2"/>
    <dgm:cxn modelId="{DA9BEC60-829B-4680-8D4C-15719ABF1044}" type="presOf" srcId="{CD662C4C-94AE-4261-9881-BCB39B81A99C}" destId="{FDCF4DC4-9890-4DDF-A61B-5D38B855FCBB}" srcOrd="0" destOrd="0" presId="urn:microsoft.com/office/officeart/2005/8/layout/pyramid2"/>
    <dgm:cxn modelId="{E3419A15-697D-446B-9A09-885B61C0F717}" srcId="{AD4362A7-F58A-4D0B-B59A-D5132FCBF4BE}" destId="{C0A959ED-EEBD-482A-B357-D207879A3761}" srcOrd="2" destOrd="0" parTransId="{56CB4380-209F-4494-A07A-308C9EBD6C01}" sibTransId="{AB2A51EF-A83B-4303-A73F-DE881102E091}"/>
    <dgm:cxn modelId="{F40BEA12-0384-45AA-9258-DA5D17415BE7}" type="presOf" srcId="{C0A959ED-EEBD-482A-B357-D207879A3761}" destId="{6213D224-ED04-43AD-B048-5DA3C28B1824}" srcOrd="0" destOrd="0" presId="urn:microsoft.com/office/officeart/2005/8/layout/pyramid2"/>
    <dgm:cxn modelId="{062D590D-A3E5-4FFC-B916-EF0256A86479}" srcId="{AD4362A7-F58A-4D0B-B59A-D5132FCBF4BE}" destId="{E050BDFD-6DA9-4FD0-B050-280EDA5E0E0B}" srcOrd="0" destOrd="0" parTransId="{CDA573CE-6A09-43E9-83F1-3B8E9CA84E47}" sibTransId="{F2919D76-F1A2-490D-9E55-9FB857176D42}"/>
    <dgm:cxn modelId="{681FA263-0A46-4AF8-976E-4B80D124CAE7}" srcId="{C0A959ED-EEBD-482A-B357-D207879A3761}" destId="{09534A43-5F18-4093-8CF0-D830F6E8B1B7}" srcOrd="2" destOrd="0" parTransId="{7B34F59A-6B0D-4604-A9AE-2691E415F669}" sibTransId="{1F142D3B-8B43-445B-B59F-D5C6EC2BAC77}"/>
    <dgm:cxn modelId="{D7C2CF29-645F-41B3-931F-163C94C19713}" srcId="{C0A959ED-EEBD-482A-B357-D207879A3761}" destId="{908E7EFF-D03E-469A-993B-C6B413F6FEAC}" srcOrd="3" destOrd="0" parTransId="{8F61A95B-C19A-4164-AF7B-6E824C45A7CD}" sibTransId="{BD1542EF-C2F3-4D95-84AB-AD5E203AD8B5}"/>
    <dgm:cxn modelId="{C08C5E6F-ED06-4270-B628-FB65E503D0B4}" srcId="{C0A959ED-EEBD-482A-B357-D207879A3761}" destId="{4C1F5BF4-4188-4C97-B198-BDA5D5E9FBB4}" srcOrd="1" destOrd="0" parTransId="{8E288C1E-0F31-4012-86D6-8E8D470C0F92}" sibTransId="{AE31EBD3-0CC1-43F4-BE56-8F5D39D53AD9}"/>
    <dgm:cxn modelId="{41D50483-8A6B-4642-98CD-27DF78C60E78}" srcId="{C0A959ED-EEBD-482A-B357-D207879A3761}" destId="{0D8E7D5D-60E7-414D-9D4F-85F440887B3E}" srcOrd="0" destOrd="0" parTransId="{622C613F-6E2D-40DE-B353-43E51B677F50}" sibTransId="{29FB97B9-5CED-475C-81D4-EBD2199480C6}"/>
    <dgm:cxn modelId="{C2058C78-991A-4E64-8EE2-546C197D1D84}" srcId="{AD4362A7-F58A-4D0B-B59A-D5132FCBF4BE}" destId="{CD662C4C-94AE-4261-9881-BCB39B81A99C}" srcOrd="1" destOrd="0" parTransId="{9EDD2602-6887-4EDF-8223-2A4444AB2011}" sibTransId="{82114C5B-2C77-4BF4-A746-37AA496A57B0}"/>
    <dgm:cxn modelId="{CCD38B3E-43E3-4E20-94CD-3DFDBBEEBC18}" type="presOf" srcId="{908E7EFF-D03E-469A-993B-C6B413F6FEAC}" destId="{6213D224-ED04-43AD-B048-5DA3C28B1824}" srcOrd="0" destOrd="4" presId="urn:microsoft.com/office/officeart/2005/8/layout/pyramid2"/>
    <dgm:cxn modelId="{415C3879-AEC3-4D56-A124-97D157FF41AD}" type="presOf" srcId="{AD4362A7-F58A-4D0B-B59A-D5132FCBF4BE}" destId="{2477D5DD-81E3-4028-8D25-F7629FF27423}" srcOrd="0" destOrd="0" presId="urn:microsoft.com/office/officeart/2005/8/layout/pyramid2"/>
    <dgm:cxn modelId="{B5B42C4F-FB76-41F3-96C9-D1069543A3C0}" type="presOf" srcId="{0D8E7D5D-60E7-414D-9D4F-85F440887B3E}" destId="{6213D224-ED04-43AD-B048-5DA3C28B1824}" srcOrd="0" destOrd="1" presId="urn:microsoft.com/office/officeart/2005/8/layout/pyramid2"/>
    <dgm:cxn modelId="{D6D7F631-8AA9-4F35-A92B-631D1A1791BA}" type="presOf" srcId="{E050BDFD-6DA9-4FD0-B050-280EDA5E0E0B}" destId="{397E00D6-6013-4237-9C9F-838F024F7950}" srcOrd="0" destOrd="0" presId="urn:microsoft.com/office/officeart/2005/8/layout/pyramid2"/>
    <dgm:cxn modelId="{5CCFA30E-370D-4062-A85E-E25CC5BA87C9}" type="presOf" srcId="{09534A43-5F18-4093-8CF0-D830F6E8B1B7}" destId="{6213D224-ED04-43AD-B048-5DA3C28B1824}" srcOrd="0" destOrd="3" presId="urn:microsoft.com/office/officeart/2005/8/layout/pyramid2"/>
    <dgm:cxn modelId="{75D5DBC7-B7B6-45FF-B32C-BC529818D51B}" type="presParOf" srcId="{2477D5DD-81E3-4028-8D25-F7629FF27423}" destId="{D661E009-00C7-439F-8295-5BCB3D92189B}" srcOrd="0" destOrd="0" presId="urn:microsoft.com/office/officeart/2005/8/layout/pyramid2"/>
    <dgm:cxn modelId="{4C56063F-D595-4451-87DB-2273D9909841}" type="presParOf" srcId="{2477D5DD-81E3-4028-8D25-F7629FF27423}" destId="{CCEA9E95-2073-4EB7-8850-B8CE846C0524}" srcOrd="1" destOrd="0" presId="urn:microsoft.com/office/officeart/2005/8/layout/pyramid2"/>
    <dgm:cxn modelId="{D557C334-F015-4162-808E-A975CF50CD93}" type="presParOf" srcId="{CCEA9E95-2073-4EB7-8850-B8CE846C0524}" destId="{397E00D6-6013-4237-9C9F-838F024F7950}" srcOrd="0" destOrd="0" presId="urn:microsoft.com/office/officeart/2005/8/layout/pyramid2"/>
    <dgm:cxn modelId="{672CAAD1-AF79-44BF-A6C4-8F4E3C052385}" type="presParOf" srcId="{CCEA9E95-2073-4EB7-8850-B8CE846C0524}" destId="{F763663F-EFBA-40E1-8D5F-A8CF76487E66}" srcOrd="1" destOrd="0" presId="urn:microsoft.com/office/officeart/2005/8/layout/pyramid2"/>
    <dgm:cxn modelId="{538584C9-E1A3-434C-A294-CDA7D68575C4}" type="presParOf" srcId="{CCEA9E95-2073-4EB7-8850-B8CE846C0524}" destId="{FDCF4DC4-9890-4DDF-A61B-5D38B855FCBB}" srcOrd="2" destOrd="0" presId="urn:microsoft.com/office/officeart/2005/8/layout/pyramid2"/>
    <dgm:cxn modelId="{928B3DA3-41E0-43CA-B27E-933202E1D8D7}" type="presParOf" srcId="{CCEA9E95-2073-4EB7-8850-B8CE846C0524}" destId="{C9F4706A-F135-4BE2-A24D-84D2FDB3B5C8}" srcOrd="3" destOrd="0" presId="urn:microsoft.com/office/officeart/2005/8/layout/pyramid2"/>
    <dgm:cxn modelId="{90C0E564-A463-408B-A29F-716DBF5D9C64}" type="presParOf" srcId="{CCEA9E95-2073-4EB7-8850-B8CE846C0524}" destId="{6213D224-ED04-43AD-B048-5DA3C28B1824}" srcOrd="4" destOrd="0" presId="urn:microsoft.com/office/officeart/2005/8/layout/pyramid2"/>
    <dgm:cxn modelId="{EB6CBA71-856B-4986-920C-72D8FD1033C4}" type="presParOf" srcId="{CCEA9E95-2073-4EB7-8850-B8CE846C0524}" destId="{D21ACF61-2B3D-4143-9B05-7A9F4176463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E009-00C7-439F-8295-5BCB3D92189B}">
      <dsp:nvSpPr>
        <dsp:cNvPr id="0" name=""/>
        <dsp:cNvSpPr/>
      </dsp:nvSpPr>
      <dsp:spPr>
        <a:xfrm>
          <a:off x="0" y="0"/>
          <a:ext cx="6426862" cy="5238422"/>
        </a:xfrm>
        <a:prstGeom prst="triangl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7E00D6-6013-4237-9C9F-838F024F7950}">
      <dsp:nvSpPr>
        <dsp:cNvPr id="0" name=""/>
        <dsp:cNvSpPr/>
      </dsp:nvSpPr>
      <dsp:spPr>
        <a:xfrm>
          <a:off x="2933029" y="181655"/>
          <a:ext cx="5873887" cy="349378"/>
        </a:xfrm>
        <a:prstGeom prst="roundRect">
          <a:avLst/>
        </a:prstGeom>
        <a:solidFill>
          <a:sysClr val="window" lastClr="FFFFFF"/>
        </a:solidFill>
        <a:ln w="57150" cap="flat" cmpd="sng" algn="ctr">
          <a:solidFill>
            <a:srgbClr val="C0504D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Федеральный уровень – 0 проблем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950084" y="198710"/>
        <a:ext cx="5839777" cy="315268"/>
      </dsp:txXfrm>
    </dsp:sp>
    <dsp:sp modelId="{FDCF4DC4-9890-4DDF-A61B-5D38B855FCBB}">
      <dsp:nvSpPr>
        <dsp:cNvPr id="0" name=""/>
        <dsp:cNvSpPr/>
      </dsp:nvSpPr>
      <dsp:spPr>
        <a:xfrm>
          <a:off x="2933063" y="784357"/>
          <a:ext cx="5863399" cy="419361"/>
        </a:xfrm>
        <a:prstGeom prst="roundRect">
          <a:avLst/>
        </a:prstGeom>
        <a:solidFill>
          <a:sysClr val="window" lastClr="FFFFFF"/>
        </a:solidFill>
        <a:ln w="57150" cap="flat" cmpd="sng" algn="ctr">
          <a:solidFill>
            <a:srgbClr val="4F81BD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Региональный уровень – 0 проблем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953535" y="804829"/>
        <a:ext cx="5822455" cy="378417"/>
      </dsp:txXfrm>
    </dsp:sp>
    <dsp:sp modelId="{6213D224-ED04-43AD-B048-5DA3C28B1824}">
      <dsp:nvSpPr>
        <dsp:cNvPr id="0" name=""/>
        <dsp:cNvSpPr/>
      </dsp:nvSpPr>
      <dsp:spPr>
        <a:xfrm>
          <a:off x="2573021" y="1383358"/>
          <a:ext cx="6610927" cy="3249708"/>
        </a:xfrm>
        <a:prstGeom prst="roundRect">
          <a:avLst/>
        </a:prstGeom>
        <a:solidFill>
          <a:sysClr val="window" lastClr="FFFFFF"/>
        </a:solidFill>
        <a:ln w="57150" cap="flat" cmpd="sng" algn="ctr">
          <a:solidFill>
            <a:srgbClr val="8064A2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Уровень образовательной организации</a:t>
          </a:r>
          <a:endParaRPr lang="ru-RU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Неполучение книги, невыполнение домашнего задания;</a:t>
          </a:r>
          <a:endParaRPr lang="ru-RU" sz="2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Нерациональное использование рабочего времени учащимися и библиотекарем;</a:t>
          </a:r>
          <a:endParaRPr lang="ru-RU" sz="2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Опоздание на урок;</a:t>
          </a:r>
          <a:endParaRPr lang="ru-RU" sz="2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Наличие учащихся, неудовлетворенных сроками оказания услуг</a:t>
          </a:r>
          <a:endParaRPr lang="ru-RU" sz="24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731659" y="1541996"/>
        <a:ext cx="6293651" cy="2932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174361" cy="3539430"/>
          </a:xfrm>
        </p:spPr>
        <p:txBody>
          <a:bodyPr/>
          <a:lstStyle/>
          <a:p>
            <a:pPr indent="457200">
              <a:spcAft>
                <a:spcPts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ЛИН-ПРОЕКТ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«Гимназия города Юрги»</a:t>
            </a:r>
            <a:b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 dirty="0">
                <a:latin typeface="Times New Roman"/>
                <a:ea typeface="Times New Roman"/>
              </a:rPr>
              <a:t>Оптимизация работы  </a:t>
            </a:r>
            <a:r>
              <a:rPr lang="ru-RU" sz="2400" b="1" dirty="0" smtClean="0">
                <a:latin typeface="Times New Roman"/>
                <a:ea typeface="Times New Roman"/>
              </a:rPr>
              <a:t/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</a:rPr>
              <a:t>информационно-библиотечного </a:t>
            </a:r>
            <a:r>
              <a:rPr lang="ru-RU" sz="2400" b="1" dirty="0">
                <a:latin typeface="Times New Roman"/>
                <a:ea typeface="Times New Roman"/>
              </a:rPr>
              <a:t>центра с информационными ресурсами</a:t>
            </a:r>
            <a:r>
              <a:rPr lang="ru-RU" sz="1600" b="1" dirty="0">
                <a:latin typeface="Arial"/>
                <a:ea typeface="Times New Roman"/>
              </a:rPr>
              <a:t/>
            </a:r>
            <a:br>
              <a:rPr lang="ru-RU" sz="1600" b="1" dirty="0">
                <a:latin typeface="Arial"/>
                <a:ea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5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9990" y="116632"/>
            <a:ext cx="86730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48904" y="116632"/>
            <a:ext cx="6965946" cy="58477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Мероприятия по решению проблем</a:t>
            </a:r>
            <a:endParaRPr lang="ru-RU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670320"/>
            <a:ext cx="3923928" cy="553998"/>
          </a:xfrm>
          <a:prstGeom prst="rect">
            <a:avLst/>
          </a:prstGeom>
          <a:solidFill>
            <a:srgbClr val="FC8604">
              <a:alpha val="22000"/>
            </a:srgbClr>
          </a:solidFill>
        </p:spPr>
        <p:txBody>
          <a:bodyPr wrap="square" lIns="0" tIns="0" rIns="36000" bIns="0">
            <a:spAutoFit/>
          </a:bodyPr>
          <a:lstStyle/>
          <a:p>
            <a:r>
              <a:rPr lang="ru-RU" b="1" dirty="0">
                <a:latin typeface="Times New Roman"/>
                <a:ea typeface="Times New Roman"/>
              </a:rPr>
              <a:t>Большие затраты времени на ведение отчетной документации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670320"/>
            <a:ext cx="4572000" cy="600164"/>
          </a:xfrm>
          <a:prstGeom prst="rect">
            <a:avLst/>
          </a:prstGeom>
          <a:solidFill>
            <a:srgbClr val="92D050">
              <a:alpha val="47000"/>
            </a:srgbClr>
          </a:solidFill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sz="165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Установка и освоение программы </a:t>
            </a:r>
          </a:p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sz="165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«Аверс: Библиотека»</a:t>
            </a:r>
            <a:endParaRPr lang="ru-RU" sz="165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22429"/>
            <a:ext cx="4032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59000">
                      <a:srgbClr val="FF0066">
                        <a:alpha val="69000"/>
                      </a:srgb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Проблема:</a:t>
            </a:r>
            <a:endParaRPr lang="ru-RU" sz="4000" b="1" cap="none" spc="50" dirty="0">
              <a:ln w="11430"/>
              <a:gradFill>
                <a:gsLst>
                  <a:gs pos="59000">
                    <a:srgbClr val="FF0066">
                      <a:alpha val="69000"/>
                    </a:srgb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615117"/>
            <a:ext cx="4032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rgbClr val="00B05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  <a:endParaRPr lang="ru-RU" sz="3600" b="1" cap="none" spc="50" dirty="0">
              <a:ln w="11430"/>
              <a:gradFill>
                <a:gsLst>
                  <a:gs pos="25000">
                    <a:srgbClr val="00B05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4197735" y="1808819"/>
            <a:ext cx="360040" cy="277000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0"/>
            <a:ext cx="3248135" cy="335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0"/>
          <a:stretch/>
        </p:blipFill>
        <p:spPr>
          <a:xfrm>
            <a:off x="5220072" y="3068961"/>
            <a:ext cx="3746987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48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4946" y="764704"/>
            <a:ext cx="6564233" cy="58477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карта процесса «Как будет»</a:t>
            </a:r>
            <a:endParaRPr lang="ru-RU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3"/>
          <a:stretch/>
        </p:blipFill>
        <p:spPr bwMode="auto">
          <a:xfrm>
            <a:off x="346808" y="1844824"/>
            <a:ext cx="8174942" cy="4068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7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267" y="332656"/>
            <a:ext cx="4749185" cy="58477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Бережливое производство</a:t>
            </a:r>
            <a:endParaRPr lang="ru-RU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Y:\ОИА\ЛИН- ПРОЕКТ\ПРОЕКТ БЕРЕЖЛИВЫЕ ТЕХНОЛОГИИ\Лин проект СОП для Карповой инфа\последний\Картинки для бережливого производства\Последний-торговый-ч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7416824" cy="4936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048" y="1556792"/>
            <a:ext cx="5004240" cy="108012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Y:\ОИА\ЛИН- ПРОЕКТ\ПРОЕКТ БЕРЕЖЛИВЫЕ ТЕХНОЛОГИИ\Лин проект СОП для Карповой инфа\последний\Картинки для бережливого производства\4861ec638985cf7a87e01df7462c371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36912"/>
            <a:ext cx="5473989" cy="3715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112" y="0"/>
            <a:ext cx="7384256" cy="1052736"/>
          </a:xfrm>
        </p:spPr>
        <p:txBody>
          <a:bodyPr>
            <a:noAutofit/>
          </a:bodyPr>
          <a:lstStyle/>
          <a:p>
            <a:pPr indent="457200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Оптимизация работы 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информационно-библиотечного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центра с информационными 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ресурсами»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554" y="4752280"/>
            <a:ext cx="4053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497142"/>
              </p:ext>
            </p:extLst>
          </p:nvPr>
        </p:nvGraphicFramePr>
        <p:xfrm>
          <a:off x="179512" y="1268760"/>
          <a:ext cx="8712968" cy="560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6484"/>
                <a:gridCol w="4356484"/>
              </a:tblGrid>
              <a:tr h="2387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Общие данные: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u="sng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Заказчик: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Карпова Л.Ю., директор МАОУ «Гимназия города Юрги»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u="sng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Процесс: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Внедрение электронного каталога в деятельность информационно-библиотечного центра.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u="sng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Границы процесса: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от приобретения программы «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Аверс:Библиотека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»  до полного  ее функционирования.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u="sng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Руководитель </a:t>
                      </a:r>
                      <a:r>
                        <a:rPr lang="ru-RU" sz="1300" b="1" u="sng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300" b="1" u="sng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-проекта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Клементьева Юлия Викторовна, заведующая информационно-библиотечным центром.</a:t>
                      </a:r>
                    </a:p>
                    <a:p>
                      <a:r>
                        <a:rPr lang="ru-RU" sz="1300" b="1" u="sng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Команда </a:t>
                      </a:r>
                      <a:r>
                        <a:rPr lang="ru-RU" sz="1300" b="1" u="sng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300" b="1" u="sng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-проекта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300" b="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Белякина</a:t>
                      </a:r>
                      <a:r>
                        <a:rPr lang="ru-RU" sz="13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И.В., заместитель директора по БОП,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Кузьменко 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Л.М.,учитель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информатики.</a:t>
                      </a:r>
                      <a:endParaRPr lang="ru-RU" sz="1300" b="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Обоснование: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Неэффективное распределение времени на поиск необходимой учебной, художественной литературы и других носителей информации.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Большие затраты времени на ведение отчетной документации.</a:t>
                      </a:r>
                    </a:p>
                    <a:p>
                      <a:pPr algn="just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 Неудовлетворенность учащихся и </a:t>
                      </a: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родителей     процедурой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сбора и выдачи учебной литературы.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41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эффекты: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Эффекты: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1.Автоматизация библиотечных процессов, таких как комплектование, учет, систематизация, обработка, </a:t>
                      </a:r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справочно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информационное обслуживание читателей.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2.Повышение эффективности и результативности работы информационно-библиотечного центра.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3.Увеличение быстроты обслуживания пользователей информационно-библиотечного центра.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4.Доступ к литературе, которая ранее была недоступна.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Сроки: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 Согласование паспорта </a:t>
                      </a:r>
                      <a:r>
                        <a:rPr lang="ru-RU" sz="10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-проекта  – «19» апреля 2021г.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 Картирование текущего состояния (с «26» апреля 2021 г.  по «08»мая2021 г.)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 Анализ проблем и потерь (с «10»мая 2021г.  по «22» мая 2021г.)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 Составление карты целевого состояния (с «24»мая2021 г.  по «05»июня 2021 г.)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 Разработка плана мероприятий (с «07» августа 2021 г.  по «12» январь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 г.)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 Защита плана мероприятий (с «12» января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2022 г. по «23» января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2022 г.)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 Внедрение улучшений (с «15» февраля</a:t>
                      </a:r>
                      <a:r>
                        <a:rPr lang="ru-RU" sz="105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2022г.  по «25»  мая 2022г.)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8. Мониторинг результатов (с «26» мая 2022 г.  по «30» июня 2022 г.)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9. Закрытие </a:t>
                      </a:r>
                      <a:r>
                        <a:rPr lang="ru-RU" sz="105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лин</a:t>
                      </a: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-проекта (с «01» октября 2023 г. по «03» октября 2023 г.)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 Мониторинг стабильности достигнутых результатов (с «04» октября 2023г.</a:t>
                      </a:r>
                      <a:b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ru-RU" sz="105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«31» октября 2023г.)</a:t>
                      </a:r>
                    </a:p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" y="4012319"/>
            <a:ext cx="8368338" cy="1479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6789" y="188640"/>
            <a:ext cx="3167021" cy="5847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772816"/>
            <a:ext cx="5461360" cy="871008"/>
          </a:xfrm>
          <a:prstGeom prst="rect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</a:p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Клементьева Ю.В., заведующая информационно-библиотечным центром МАОУ «Гимназия города Юрги»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2996952"/>
            <a:ext cx="6120680" cy="1242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команды:</a:t>
            </a:r>
          </a:p>
          <a:p>
            <a:pPr algn="l">
              <a:lnSpc>
                <a:spcPct val="115000"/>
              </a:lnSpc>
              <a:buFont typeface="Wingdings" pitchFamily="2" charset="2"/>
              <a:buChar char="Ø"/>
            </a:pPr>
            <a:endParaRPr lang="ru-RU" sz="7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Кузьменко Л.М., учитель информатики МАОУ «Гимназия города Юрги»,</a:t>
            </a:r>
          </a:p>
          <a:p>
            <a:pPr algn="l">
              <a:lnSpc>
                <a:spcPct val="115000"/>
              </a:lnSpc>
            </a:pP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Белякина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И.В., заместитель директора по БОП.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13" b="6431"/>
          <a:stretch/>
        </p:blipFill>
        <p:spPr>
          <a:xfrm>
            <a:off x="2771800" y="4805916"/>
            <a:ext cx="5868144" cy="1765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9064" y="764704"/>
            <a:ext cx="2612446" cy="58477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72816"/>
            <a:ext cx="7803475" cy="212365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Поводом внедрить данный проект определяет: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возможность сокращения времени на поиск необходимой учебной, художественной и иной литературы на различных источниках;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сократить временные затраты на отчетную документацию;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сократить временные затраты при выдаче и сборе учебной литературы.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1289" y="692696"/>
            <a:ext cx="3879588" cy="58477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28800"/>
            <a:ext cx="7803475" cy="9048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Ключевые риски</a:t>
            </a:r>
            <a:r>
              <a:rPr lang="ru-RU" dirty="0" smtClean="0"/>
              <a:t>: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5907" y="4581128"/>
            <a:ext cx="1296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Неполучение книги, невыполнение домашнего задания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4591209"/>
            <a:ext cx="1224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Нерациональное использование рабочего времени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479715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Опоздание на урок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480665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Наличие учащихся , неудовлетворенных сроками оказания услуг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1376515" cy="1492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690" y="2708921"/>
            <a:ext cx="1541214" cy="155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80872"/>
            <a:ext cx="2490445" cy="175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457787"/>
            <a:ext cx="1368152" cy="191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0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111272" cy="584775"/>
          </a:xfrm>
        </p:spPr>
        <p:txBody>
          <a:bodyPr/>
          <a:lstStyle/>
          <a:p>
            <a:r>
              <a:rPr lang="ru-RU" dirty="0" smtClean="0"/>
              <a:t>Цели и плановый эффект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67625"/>
              </p:ext>
            </p:extLst>
          </p:nvPr>
        </p:nvGraphicFramePr>
        <p:xfrm>
          <a:off x="611560" y="1556792"/>
          <a:ext cx="8424936" cy="3672408"/>
        </p:xfrm>
        <a:graphic>
          <a:graphicData uri="http://schemas.openxmlformats.org/drawingml/2006/table">
            <a:tbl>
              <a:tblPr firstRow="1" bandRow="1"/>
              <a:tblGrid>
                <a:gridCol w="6048672"/>
                <a:gridCol w="1224136"/>
                <a:gridCol w="1152128"/>
              </a:tblGrid>
              <a:tr h="626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проекта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Плановый показатель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</a:tr>
              <a:tr h="30457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457200" indent="-457200">
                        <a:buAutoNum type="arabicPeriod"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предоставляемых образовательных услуг 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обслуживания посетителей библиотеки (выдача и сдача книг)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Увеличение количества учащихся, получивших запрашиваемую услугу  (из расчета длительности перемены 10 минут)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Повышение уровня удовлетворенности участников образовательных отношений качеством образовательных услуг</a:t>
                      </a:r>
                    </a:p>
                    <a:p>
                      <a:pPr marL="0" indent="0">
                        <a:buNone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мин.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мин.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7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32656"/>
            <a:ext cx="3537570" cy="58477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проблем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53127247"/>
              </p:ext>
            </p:extLst>
          </p:nvPr>
        </p:nvGraphicFramePr>
        <p:xfrm>
          <a:off x="-17228" y="1412776"/>
          <a:ext cx="11222557" cy="5238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52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648" y="457200"/>
            <a:ext cx="5935985" cy="523220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текущего состояния процесса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33"/>
          <a:stretch/>
        </p:blipFill>
        <p:spPr bwMode="auto">
          <a:xfrm>
            <a:off x="0" y="1412776"/>
            <a:ext cx="9142019" cy="487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31898" y="116632"/>
            <a:ext cx="6399957" cy="58477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решению проблем</a:t>
            </a:r>
            <a:endParaRPr lang="ru-RU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4758"/>
            <a:ext cx="3888432" cy="646331"/>
          </a:xfrm>
          <a:prstGeom prst="rect">
            <a:avLst/>
          </a:prstGeom>
          <a:solidFill>
            <a:srgbClr val="FC8604">
              <a:alpha val="23000"/>
            </a:srgb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Большие затраты времени на выдачу и сбор учебной литературы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1554758"/>
            <a:ext cx="4572000" cy="646331"/>
          </a:xfrm>
          <a:prstGeom prst="rect">
            <a:avLst/>
          </a:prstGeom>
          <a:solidFill>
            <a:srgbClr val="92D050">
              <a:alpha val="35000"/>
            </a:srgbClr>
          </a:solidFill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П</a:t>
            </a:r>
            <a:r>
              <a:rPr lang="ru-RU" b="1" dirty="0" smtClean="0">
                <a:latin typeface="Times New Roman"/>
                <a:ea typeface="Times New Roman"/>
              </a:rPr>
              <a:t>риобретения </a:t>
            </a:r>
            <a:r>
              <a:rPr lang="ru-RU" b="1" dirty="0">
                <a:latin typeface="Times New Roman"/>
                <a:ea typeface="Times New Roman"/>
              </a:rPr>
              <a:t>программы «</a:t>
            </a:r>
            <a:r>
              <a:rPr lang="ru-RU" b="1" dirty="0" err="1">
                <a:latin typeface="Times New Roman"/>
                <a:ea typeface="Times New Roman"/>
              </a:rPr>
              <a:t>Аверс:Библиотека</a:t>
            </a:r>
            <a:r>
              <a:rPr lang="ru-RU" b="1" dirty="0">
                <a:latin typeface="Times New Roman"/>
                <a:ea typeface="Times New Roman"/>
              </a:rPr>
              <a:t>» 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20688"/>
            <a:ext cx="40324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59000">
                      <a:srgbClr val="FF0066">
                        <a:alpha val="69000"/>
                      </a:srgb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Проблема:</a:t>
            </a:r>
            <a:endParaRPr lang="ru-RU" sz="4000" b="1" cap="none" spc="50" dirty="0">
              <a:ln w="11430"/>
              <a:gradFill>
                <a:gsLst>
                  <a:gs pos="59000">
                    <a:srgbClr val="FF0066">
                      <a:alpha val="69000"/>
                    </a:srgb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692696"/>
            <a:ext cx="4032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rgbClr val="00B05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Решение:</a:t>
            </a:r>
            <a:endParaRPr lang="ru-RU" sz="3600" b="1" cap="none" spc="50" dirty="0">
              <a:ln w="11430"/>
              <a:gradFill>
                <a:gsLst>
                  <a:gs pos="25000">
                    <a:srgbClr val="00B050"/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4228900" y="1835471"/>
            <a:ext cx="350360" cy="180891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C:\Users\User5\Downloads\IMG-20221107-WA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90"/>
          <a:stretch/>
        </p:blipFill>
        <p:spPr bwMode="auto">
          <a:xfrm>
            <a:off x="5364088" y="2636912"/>
            <a:ext cx="2304256" cy="3621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User5\Downloads\IMG-20221107-WA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36912"/>
            <a:ext cx="4632920" cy="36187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13129</TotalTime>
  <Words>637</Words>
  <Application>Microsoft Office PowerPoint</Application>
  <PresentationFormat>Экран (4:3)</PresentationFormat>
  <Paragraphs>108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ЛИН-ПРОЕКТ  МАОУ «Гимназия города Юрги»  Оптимизация работы   информационно-библиотечного центра с информационными ресурсами   </vt:lpstr>
      <vt:lpstr>Паспорт проекта  «Оптимизация работы   информационно-библиотечного центра с информационными ресурсами» </vt:lpstr>
      <vt:lpstr>Команда проекта</vt:lpstr>
      <vt:lpstr>Актуальность</vt:lpstr>
      <vt:lpstr>Обоснование выбора</vt:lpstr>
      <vt:lpstr>Цели и плановый эффект</vt:lpstr>
      <vt:lpstr>Пирамида проблем</vt:lpstr>
      <vt:lpstr>Анализ текущего состояния процесса</vt:lpstr>
      <vt:lpstr>Мероприятия по решению проблем</vt:lpstr>
      <vt:lpstr>Мероприятия по решению проблем</vt:lpstr>
      <vt:lpstr>Целевая карта процесса «Как будет»</vt:lpstr>
      <vt:lpstr>Бережливое производство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Гимназист</cp:lastModifiedBy>
  <cp:revision>931</cp:revision>
  <cp:lastPrinted>2019-02-18T01:46:55Z</cp:lastPrinted>
  <dcterms:created xsi:type="dcterms:W3CDTF">2007-01-29T08:57:19Z</dcterms:created>
  <dcterms:modified xsi:type="dcterms:W3CDTF">2022-11-10T06:35:54Z</dcterms:modified>
</cp:coreProperties>
</file>